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CC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1" y="-1006"/>
            <a:ext cx="9146682" cy="68600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873586"/>
            <a:ext cx="806489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ГОРОДСКОЕ МЕТОДИЧЕСКОЕ ОБЪЕДИНЕНИЕ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«Музыкальное воспитание в дошкольном учреждении»</a:t>
            </a:r>
          </a:p>
          <a:p>
            <a:pPr algn="ctr"/>
            <a:endParaRPr lang="ru-RU" sz="24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32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«Духовно-нравственное воспитание дошкольника через приобщение к музыкальному наследию»</a:t>
            </a:r>
          </a:p>
          <a:p>
            <a:pPr algn="ctr"/>
            <a:endParaRPr lang="ru-RU" sz="24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Форма проведения: педагогическая дискуссия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Дата проведения: 16 ноября 2023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Городской округ «Город Ирбит»</a:t>
            </a:r>
          </a:p>
        </p:txBody>
      </p:sp>
    </p:spTree>
    <p:extLst>
      <p:ext uri="{BB962C8B-B14F-4D97-AF65-F5344CB8AC3E}">
        <p14:creationId xmlns:p14="http://schemas.microsoft.com/office/powerpoint/2010/main" val="33870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800273"/>
              </p:ext>
            </p:extLst>
          </p:nvPr>
        </p:nvGraphicFramePr>
        <p:xfrm>
          <a:off x="244039" y="1197715"/>
          <a:ext cx="8393461" cy="407086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12437"/>
                <a:gridCol w="2172237"/>
                <a:gridCol w="606871"/>
                <a:gridCol w="607401"/>
                <a:gridCol w="607401"/>
                <a:gridCol w="607401"/>
                <a:gridCol w="606871"/>
                <a:gridCol w="607401"/>
                <a:gridCol w="607401"/>
                <a:gridCol w="607401"/>
                <a:gridCol w="522672"/>
                <a:gridCol w="527967"/>
              </a:tblGrid>
              <a:tr h="743195">
                <a:tc>
                  <a:txBody>
                    <a:bodyPr/>
                    <a:lstStyle/>
                    <a:p>
                      <a:pPr marR="8509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 №  </a:t>
                      </a:r>
                      <a:r>
                        <a:rPr lang="en-US" sz="1000" dirty="0">
                          <a:effectLst/>
                        </a:rPr>
                        <a:t>п/п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1356995" algn="l"/>
                        </a:tabLst>
                      </a:pPr>
                      <a:r>
                        <a:rPr lang="ru-RU" sz="1000" dirty="0">
                          <a:effectLst/>
                        </a:rPr>
                        <a:t>Список детей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98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1356995" algn="l"/>
                        </a:tabLst>
                      </a:pPr>
                      <a:r>
                        <a:rPr lang="ru-RU" sz="800">
                          <a:effectLst/>
                        </a:rPr>
                        <a:t>Узнает	знакомые </a:t>
                      </a:r>
                      <a:r>
                        <a:rPr lang="ru-RU" sz="800" spc="90">
                          <a:effectLst/>
                        </a:rPr>
                        <a:t>мелодии,</a:t>
                      </a:r>
                      <a:endParaRPr lang="ru-RU" sz="900">
                        <a:effectLst/>
                      </a:endParaRPr>
                    </a:p>
                    <a:p>
                      <a:pPr marL="69850" marR="539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spc="90">
                          <a:effectLst/>
                        </a:rPr>
                        <a:t>вместе</a:t>
                      </a:r>
                      <a:r>
                        <a:rPr lang="ru-RU" sz="800" spc="185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со</a:t>
                      </a:r>
                      <a:r>
                        <a:rPr lang="ru-RU" sz="800" spc="-5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взрослым подпевает в </a:t>
                      </a:r>
                      <a:r>
                        <a:rPr lang="ru-RU" sz="800" spc="-260">
                          <a:effectLst/>
                        </a:rPr>
                        <a:t>   </a:t>
                      </a:r>
                      <a:r>
                        <a:rPr lang="ru-RU" sz="800">
                          <a:effectLst/>
                        </a:rPr>
                        <a:t>песне</a:t>
                      </a:r>
                      <a:r>
                        <a:rPr lang="ru-RU" sz="800" spc="-35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музыкальные</a:t>
                      </a:r>
                      <a:r>
                        <a:rPr lang="ru-RU" sz="800" spc="-25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фразы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0485" marR="603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Проявляет</a:t>
                      </a:r>
                      <a:r>
                        <a:rPr lang="ru-RU" sz="800" spc="5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активность</a:t>
                      </a:r>
                      <a:r>
                        <a:rPr lang="ru-RU" sz="800" spc="5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при</a:t>
                      </a:r>
                      <a:r>
                        <a:rPr lang="ru-RU" sz="800" spc="-260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подпевании,</a:t>
                      </a:r>
                      <a:r>
                        <a:rPr lang="ru-RU" sz="800" spc="5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выполнении</a:t>
                      </a:r>
                      <a:r>
                        <a:rPr lang="ru-RU" sz="800" spc="-260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танцевальных</a:t>
                      </a:r>
                      <a:r>
                        <a:rPr lang="ru-RU" sz="800" spc="-20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движений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4365" algn="l"/>
                          <a:tab pos="1470025" algn="l"/>
                        </a:tabLst>
                      </a:pPr>
                      <a:r>
                        <a:rPr lang="ru-RU" sz="800">
                          <a:effectLst/>
                        </a:rPr>
                        <a:t>Умеет	выполнять движения:</a:t>
                      </a:r>
                      <a:endParaRPr lang="ru-RU" sz="9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притопывание,</a:t>
                      </a:r>
                      <a:r>
                        <a:rPr lang="ru-RU" sz="800" spc="40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хлопки, «фонарики»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2545" marR="159385" indent="-19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Умеет извлекать звуки</a:t>
                      </a:r>
                      <a:r>
                        <a:rPr lang="ru-RU" sz="800" spc="5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из</a:t>
                      </a:r>
                      <a:r>
                        <a:rPr lang="ru-RU" sz="800" spc="5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музыкальных</a:t>
                      </a:r>
                      <a:r>
                        <a:rPr lang="ru-RU" sz="800" spc="55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инструментов:</a:t>
                      </a:r>
                      <a:r>
                        <a:rPr lang="ru-RU" sz="800" spc="-260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погремушки,</a:t>
                      </a:r>
                      <a:r>
                        <a:rPr lang="ru-RU" sz="800" spc="10">
                          <a:effectLst/>
                        </a:rPr>
                        <a:t> </a:t>
                      </a:r>
                      <a:r>
                        <a:rPr lang="ru-RU" sz="800">
                          <a:effectLst/>
                        </a:rPr>
                        <a:t>бубен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2390" marR="47625" indent="209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spc="-5">
                          <a:effectLst/>
                        </a:rPr>
                        <a:t>Итоговый</a:t>
                      </a:r>
                      <a:r>
                        <a:rPr lang="en-US" sz="1000" spc="-260">
                          <a:effectLst/>
                        </a:rPr>
                        <a:t> </a:t>
                      </a:r>
                      <a:r>
                        <a:rPr lang="en-US" sz="1000" spc="-25">
                          <a:effectLst/>
                        </a:rPr>
                        <a:t>показатель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390">
                <a:tc>
                  <a:txBody>
                    <a:bodyPr/>
                    <a:lstStyle/>
                    <a:p>
                      <a:pPr marL="103505" marR="85090" indent="273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1356995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1356995" algn="l"/>
                        </a:tabLst>
                      </a:pPr>
                      <a:r>
                        <a:rPr lang="ru-RU" sz="1000">
                          <a:effectLst/>
                        </a:rPr>
                        <a:t>НГ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  <a:tab pos="1356995" algn="l"/>
                        </a:tabLst>
                      </a:pPr>
                      <a:r>
                        <a:rPr lang="ru-RU" sz="1000">
                          <a:effectLst/>
                        </a:rPr>
                        <a:t>КГ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 marR="6032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НГ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 marR="6032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КГ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 marR="6032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НГ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 marR="6032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КГ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 marR="6032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НГ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 marR="6032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КГ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 marR="6032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НГ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 marR="6032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КГ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0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0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0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0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0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0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0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0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05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78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78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017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Итого</a:t>
                      </a:r>
                      <a:r>
                        <a:rPr lang="ru-RU" sz="1000">
                          <a:effectLst/>
                        </a:rPr>
                        <a:t>:    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5536" y="212830"/>
            <a:ext cx="8318376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Карта индивидуального развития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Направление «Музыкальная деятельность»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младшая группа       дата______________________2023-2024 уч. год                      муз. руководитель: И.К. Тетюева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839965"/>
              </p:ext>
            </p:extLst>
          </p:nvPr>
        </p:nvGraphicFramePr>
        <p:xfrm>
          <a:off x="1855652" y="5517232"/>
          <a:ext cx="6826250" cy="82740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98930"/>
                <a:gridCol w="1260475"/>
                <a:gridCol w="1236345"/>
                <a:gridCol w="1365250"/>
                <a:gridCol w="1365250"/>
              </a:tblGrid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Уровни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Начало года/ чел, 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Конец года/ чел., %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8000"/>
                          </a:solidFill>
                          <a:effectLst/>
                        </a:rPr>
                        <a:t>Высокий (10-12) </a:t>
                      </a:r>
                      <a:endParaRPr lang="ru-RU" sz="1100" dirty="0">
                        <a:solidFill>
                          <a:srgbClr val="008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Средний  (6-9)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FF0000"/>
                          </a:solidFill>
                          <a:effectLst/>
                        </a:rPr>
                        <a:t>Низкий (5 и менее)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02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1" y="-1006"/>
            <a:ext cx="9146682" cy="68600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873586"/>
            <a:ext cx="806489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ГОРОДСКОЕ МЕТОДИЧЕСКОЕ ОБЪЕДИНЕНИЕ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«Музыкальное воспитание в дошкольном учреждении»</a:t>
            </a:r>
          </a:p>
          <a:p>
            <a:pPr algn="ctr"/>
            <a:endParaRPr lang="ru-RU" sz="24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32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«Духовно-нравственное воспитание дошкольника через приобщение к музыкальному наследию»</a:t>
            </a:r>
          </a:p>
          <a:p>
            <a:pPr algn="ctr"/>
            <a:endParaRPr lang="ru-RU" sz="24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Форма проведения: педагогическая дискуссия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Дата проведения: 16 ноября 2023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Городской округ «Город Ирбит»</a:t>
            </a:r>
          </a:p>
        </p:txBody>
      </p:sp>
    </p:spTree>
    <p:extLst>
      <p:ext uri="{BB962C8B-B14F-4D97-AF65-F5344CB8AC3E}">
        <p14:creationId xmlns:p14="http://schemas.microsoft.com/office/powerpoint/2010/main" val="354005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1" y="-2012"/>
            <a:ext cx="9146682" cy="68600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568" y="950392"/>
            <a:ext cx="799288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Повестка дня: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Духовно-нравственное воспитание средствами музыки в ДОУ и семье.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Отв. Володина Т.А.,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Молокотина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Е.В.,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№ 27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Традиции и обычаи народной культуры для дошкольников.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Ромазанова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С.З.,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Коморникова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Т.К.,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Скоморохова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М.С.,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№ 25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Диагностика музыкального развития в соответствии с ФОП ДО.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Отв.  Тетюева И.К.,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№ 20; Устинова Л.Н.,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№ 13.</a:t>
            </a:r>
          </a:p>
        </p:txBody>
      </p:sp>
    </p:spTree>
    <p:extLst>
      <p:ext uri="{BB962C8B-B14F-4D97-AF65-F5344CB8AC3E}">
        <p14:creationId xmlns:p14="http://schemas.microsoft.com/office/powerpoint/2010/main" val="33828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1" y="-1006"/>
            <a:ext cx="9146682" cy="68600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3224" y="828288"/>
            <a:ext cx="806489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п.29.2.2.2. Федеральной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образовательной программы: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духовно-нравственного направления воспитания -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формирование способности к духовному развитию, нравственному самосовершенствованию, индивидуально-ответственному поведению.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Ценности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жизнь, милосердие, добро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лежат в основе духовно-нравственного направления воспитания.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20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604867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иагностика музыкального развития </a:t>
            </a:r>
            <a:b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 соответствии с ФОП ДО</a:t>
            </a: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Педагогическая </a:t>
            </a:r>
            <a:r>
              <a:rPr lang="ru-RU" sz="2400" dirty="0"/>
              <a:t>диагностика достижений ребенка направлена на изучение </a:t>
            </a:r>
            <a:r>
              <a:rPr lang="ru-RU" sz="2400" b="1" u="sng" dirty="0" err="1"/>
              <a:t>деятельностных</a:t>
            </a:r>
            <a:r>
              <a:rPr lang="ru-RU" sz="2400" b="1" u="sng" dirty="0"/>
              <a:t> умений ребенка</a:t>
            </a:r>
            <a:r>
              <a:rPr lang="ru-RU" sz="2400" dirty="0"/>
              <a:t>, </a:t>
            </a:r>
            <a:r>
              <a:rPr lang="ru-RU" sz="2400" b="1" u="sng" dirty="0"/>
              <a:t>его интересов, предпочтений, склонностей, личностных особенностей, способов взаимодействия </a:t>
            </a:r>
            <a:r>
              <a:rPr lang="ru-RU" sz="2400" dirty="0"/>
              <a:t>со взрослыми и сверстниками.</a:t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 </a:t>
            </a:r>
            <a:r>
              <a:rPr lang="ru-RU" sz="2400" dirty="0"/>
              <a:t>пункте 3.2.3 ФГОС ДО указано, что </a:t>
            </a:r>
            <a:r>
              <a:rPr lang="ru-RU" sz="2400" dirty="0">
                <a:solidFill>
                  <a:srgbClr val="C00000"/>
                </a:solidFill>
              </a:rPr>
              <a:t>«при реализации Программы </a:t>
            </a:r>
            <a:r>
              <a:rPr lang="ru-RU" sz="2400" b="1" u="sng" dirty="0">
                <a:solidFill>
                  <a:srgbClr val="C00000"/>
                </a:solidFill>
              </a:rPr>
              <a:t>может</a:t>
            </a:r>
            <a:r>
              <a:rPr lang="ru-RU" sz="2400" u="sng" dirty="0">
                <a:solidFill>
                  <a:srgbClr val="C00000"/>
                </a:solidFill>
              </a:rPr>
              <a:t> </a:t>
            </a:r>
            <a:r>
              <a:rPr lang="ru-RU" sz="2400" dirty="0">
                <a:solidFill>
                  <a:srgbClr val="C00000"/>
                </a:solidFill>
              </a:rPr>
              <a:t>проводиться </a:t>
            </a:r>
            <a:r>
              <a:rPr lang="ru-RU" sz="2400" u="sng" dirty="0">
                <a:solidFill>
                  <a:srgbClr val="C00000"/>
                </a:solidFill>
              </a:rPr>
              <a:t>оценка </a:t>
            </a:r>
            <a:r>
              <a:rPr lang="ru-RU" sz="2400" u="sng" dirty="0" smtClean="0">
                <a:solidFill>
                  <a:srgbClr val="C00000"/>
                </a:solidFill>
              </a:rPr>
              <a:t>индивидуального </a:t>
            </a:r>
            <a:r>
              <a:rPr lang="ru-RU" sz="2400" u="sng" dirty="0">
                <a:solidFill>
                  <a:srgbClr val="C00000"/>
                </a:solidFill>
              </a:rPr>
              <a:t>развития детей</a:t>
            </a:r>
            <a:r>
              <a:rPr lang="ru-RU" sz="2400" dirty="0" smtClean="0">
                <a:solidFill>
                  <a:srgbClr val="C00000"/>
                </a:solidFill>
              </a:rPr>
              <a:t>»</a:t>
            </a:r>
            <a:r>
              <a:rPr lang="ru-RU" sz="2400" dirty="0" smtClean="0"/>
              <a:t>; </a:t>
            </a:r>
            <a:br>
              <a:rPr lang="ru-RU" sz="2400" dirty="0" smtClean="0"/>
            </a:br>
            <a:r>
              <a:rPr lang="ru-RU" sz="2400" dirty="0" smtClean="0"/>
              <a:t>*</a:t>
            </a:r>
            <a:r>
              <a:rPr lang="ru-RU" sz="2400" b="1" dirty="0" smtClean="0"/>
              <a:t>педагогическая </a:t>
            </a:r>
            <a:r>
              <a:rPr lang="ru-RU" sz="2400" b="1" dirty="0"/>
              <a:t>диагностика не является обязательной </a:t>
            </a:r>
            <a:r>
              <a:rPr lang="ru-RU" sz="2400" b="1" dirty="0" smtClean="0"/>
              <a:t>процедурой; </a:t>
            </a:r>
            <a:br>
              <a:rPr lang="ru-RU" sz="2400" b="1" dirty="0" smtClean="0"/>
            </a:br>
            <a:r>
              <a:rPr lang="ru-RU" sz="2400" b="1" dirty="0" smtClean="0"/>
              <a:t>*</a:t>
            </a:r>
            <a:r>
              <a:rPr lang="ru-RU" sz="2400" b="1" dirty="0"/>
              <a:t>решается непосредственно </a:t>
            </a:r>
            <a:r>
              <a:rPr lang="ru-RU" sz="2400" b="1" dirty="0" smtClean="0"/>
              <a:t>ДОО.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2139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5256584"/>
          </a:xfrm>
        </p:spPr>
        <p:txBody>
          <a:bodyPr>
            <a:normAutofit fontScale="92500"/>
          </a:bodyPr>
          <a:lstStyle/>
          <a:p>
            <a:r>
              <a:rPr lang="ru-RU" sz="2400" dirty="0"/>
              <a:t>«планируемые результаты освоения </a:t>
            </a:r>
            <a:r>
              <a:rPr lang="ru-RU" sz="2400" dirty="0" smtClean="0"/>
              <a:t>ООП ДО …представляют </a:t>
            </a:r>
            <a:r>
              <a:rPr lang="ru-RU" sz="2400" dirty="0"/>
              <a:t>собой </a:t>
            </a:r>
            <a:r>
              <a:rPr lang="ru-RU" sz="2400" b="1" i="1" dirty="0"/>
              <a:t>социально-нормативные возрастные характеристики </a:t>
            </a:r>
            <a:r>
              <a:rPr lang="ru-RU" sz="2400" dirty="0"/>
              <a:t>возможных достижений ребенка на разных этапах дошкольного детства</a:t>
            </a:r>
            <a:r>
              <a:rPr lang="ru-RU" sz="2400" dirty="0" smtClean="0"/>
              <a:t>;</a:t>
            </a:r>
          </a:p>
          <a:p>
            <a:r>
              <a:rPr lang="ru-RU" sz="2400" b="1" dirty="0"/>
              <a:t>не подлежат</a:t>
            </a:r>
            <a:r>
              <a:rPr lang="ru-RU" sz="2400" dirty="0"/>
              <a:t> </a:t>
            </a:r>
            <a:r>
              <a:rPr lang="ru-RU" sz="2400" b="1" dirty="0"/>
              <a:t>непосредственной оценке</a:t>
            </a:r>
            <a:r>
              <a:rPr lang="ru-RU" sz="2400" dirty="0"/>
              <a:t>, в том числе и в виде педагогической диагностики (мониторинга). Они </a:t>
            </a:r>
            <a:r>
              <a:rPr lang="ru-RU" sz="2400" b="1" dirty="0"/>
              <a:t>не являются</a:t>
            </a:r>
            <a:r>
              <a:rPr lang="ru-RU" sz="2400" dirty="0"/>
              <a:t> основанием для их формального сравнения с реальными достижениями детей и основой объективной оценки соответствия установленным требованиям образовательной деятельности и подготовки детей;</a:t>
            </a:r>
          </a:p>
          <a:p>
            <a:r>
              <a:rPr lang="ru-RU" sz="2400" dirty="0"/>
              <a:t>освоение Программы </a:t>
            </a:r>
            <a:r>
              <a:rPr lang="ru-RU" sz="2400" b="1" dirty="0"/>
              <a:t>не сопровождается </a:t>
            </a:r>
            <a:r>
              <a:rPr lang="ru-RU" sz="2400" dirty="0"/>
              <a:t>проведением промежуточных аттестаций и итоговой аттестации обучающихся»</a:t>
            </a:r>
          </a:p>
          <a:p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778098"/>
          </a:xfrm>
        </p:spPr>
        <p:txBody>
          <a:bodyPr>
            <a:noAutofit/>
          </a:bodyPr>
          <a:lstStyle/>
          <a:p>
            <a:r>
              <a:rPr lang="ru-RU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Т</a:t>
            </a:r>
            <a:r>
              <a:rPr lang="ru-RU" sz="2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ребования </a:t>
            </a:r>
            <a:r>
              <a:rPr lang="ru-RU" sz="2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ФГОС </a:t>
            </a:r>
            <a:r>
              <a:rPr lang="ru-RU" sz="2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ДО к педагогической диагностике</a:t>
            </a:r>
            <a:endParaRPr lang="ru-RU" sz="2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8869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!!! ИСКЛЮЧИТЕЛЬНО </a:t>
            </a:r>
            <a:r>
              <a:rPr lang="ru-RU" sz="2400" dirty="0" smtClean="0"/>
              <a:t>для:</a:t>
            </a:r>
          </a:p>
          <a:p>
            <a:r>
              <a:rPr lang="ru-RU" sz="2400" dirty="0"/>
              <a:t>1) индивидуализации образования (в том числе поддержки ребенка, построения его образовательной траектории или профессиональной коррекции особенностей его развития);</a:t>
            </a:r>
          </a:p>
          <a:p>
            <a:r>
              <a:rPr lang="ru-RU" sz="2400" dirty="0"/>
              <a:t>2) оптимизации работы с группой детей.</a:t>
            </a:r>
          </a:p>
          <a:p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2079104"/>
          </a:xfrm>
        </p:spPr>
        <p:txBody>
          <a:bodyPr>
            <a:noAutofit/>
          </a:bodyPr>
          <a:lstStyle/>
          <a:p>
            <a:r>
              <a:rPr lang="ru-RU" sz="2400" dirty="0" smtClean="0"/>
              <a:t>Педагогическая диагностика направлена </a:t>
            </a:r>
            <a:r>
              <a:rPr lang="ru-RU" sz="2400" dirty="0"/>
              <a:t>на </a:t>
            </a:r>
            <a:r>
              <a:rPr lang="ru-RU" sz="2400" b="1" i="1" u="sng" dirty="0">
                <a:solidFill>
                  <a:srgbClr val="C00000"/>
                </a:solidFill>
              </a:rPr>
              <a:t>оценку индивидуального развития</a:t>
            </a:r>
            <a:r>
              <a:rPr lang="ru-RU" sz="2400" u="sng" dirty="0"/>
              <a:t> </a:t>
            </a:r>
            <a:r>
              <a:rPr lang="ru-RU" sz="2400" dirty="0"/>
              <a:t>детей дошкольного возраста, на основе которой </a:t>
            </a:r>
            <a:r>
              <a:rPr lang="ru-RU" sz="2400" b="1" i="1" u="sng" dirty="0">
                <a:solidFill>
                  <a:srgbClr val="C00000"/>
                </a:solidFill>
              </a:rPr>
              <a:t>определяется эффективность педагогических действий и осуществляется их дальнейшее планирование.</a:t>
            </a:r>
            <a:endParaRPr lang="ru-RU" sz="2400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97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05064"/>
            <a:ext cx="8229600" cy="2121099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800" dirty="0"/>
              <a:t>Результаты наблюдения фиксируются, способ и форму их регистрации </a:t>
            </a:r>
            <a:r>
              <a:rPr lang="ru-RU" sz="2800" b="1" dirty="0">
                <a:solidFill>
                  <a:srgbClr val="C00000"/>
                </a:solidFill>
              </a:rPr>
              <a:t>педагог выбирает самостоятельно</a:t>
            </a:r>
            <a:r>
              <a:rPr lang="ru-RU" sz="2800" dirty="0"/>
              <a:t>. Оптимальной формой фиксации результатов наблюдения может являться </a:t>
            </a:r>
            <a:r>
              <a:rPr lang="ru-RU" sz="2800" b="1" dirty="0">
                <a:solidFill>
                  <a:srgbClr val="C00000"/>
                </a:solidFill>
              </a:rPr>
              <a:t>карта развития ребенка.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003232" cy="3312368"/>
          </a:xfrm>
        </p:spPr>
        <p:txBody>
          <a:bodyPr>
            <a:noAutofit/>
          </a:bodyPr>
          <a:lstStyle/>
          <a:p>
            <a:pPr algn="l"/>
            <a:r>
              <a:rPr lang="ru-RU" sz="2800" dirty="0"/>
              <a:t>Педагогическая диагностика индивидуального развития детей проводится педагогом в </a:t>
            </a:r>
            <a:r>
              <a:rPr lang="ru-RU" sz="2800" b="1" dirty="0"/>
              <a:t>произвольной форме </a:t>
            </a:r>
            <a:r>
              <a:rPr lang="ru-RU" sz="2800" dirty="0"/>
              <a:t>на основе </a:t>
            </a:r>
            <a:r>
              <a:rPr lang="ru-RU" sz="2800" dirty="0" smtClean="0"/>
              <a:t>диагностических </a:t>
            </a:r>
            <a:r>
              <a:rPr lang="ru-RU" sz="2800" dirty="0"/>
              <a:t>методов</a:t>
            </a:r>
            <a:r>
              <a:rPr lang="ru-RU" sz="2800" dirty="0">
                <a:solidFill>
                  <a:srgbClr val="C00000"/>
                </a:solidFill>
              </a:rPr>
              <a:t>: </a:t>
            </a:r>
            <a:r>
              <a:rPr lang="ru-RU" sz="2800" b="1" dirty="0">
                <a:solidFill>
                  <a:srgbClr val="C00000"/>
                </a:solidFill>
              </a:rPr>
              <a:t>наблюдения, свободных бесед с детьми, анализа продуктов детской деятельности </a:t>
            </a:r>
            <a:r>
              <a:rPr lang="ru-RU" sz="2800" dirty="0"/>
              <a:t>(рисунков, работ по лепке, аппликации, построек, поделок и др.), </a:t>
            </a:r>
            <a:r>
              <a:rPr lang="ru-RU" sz="2800" dirty="0" smtClean="0"/>
              <a:t>так же специальных </a:t>
            </a:r>
            <a:r>
              <a:rPr lang="ru-RU" sz="2800" dirty="0"/>
              <a:t>диагностических </a:t>
            </a:r>
            <a:r>
              <a:rPr lang="ru-RU" sz="2800" dirty="0" smtClean="0"/>
              <a:t>ситуаций (методик).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7941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925886"/>
              </p:ext>
            </p:extLst>
          </p:nvPr>
        </p:nvGraphicFramePr>
        <p:xfrm>
          <a:off x="10800" y="476672"/>
          <a:ext cx="9133200" cy="6506909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1272659"/>
                <a:gridCol w="1416333"/>
                <a:gridCol w="2102195"/>
                <a:gridCol w="2265123"/>
                <a:gridCol w="2076890"/>
              </a:tblGrid>
              <a:tr h="3432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Первая младшая группа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37" marR="494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Вторая младшая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группа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37" marR="494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Средняя группа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37" marR="494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Старшая группа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37" marR="4943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Подготовительная к школе группа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37" marR="49437" marT="0" marB="0" anchor="ctr"/>
                </a:tc>
              </a:tr>
              <a:tr h="54325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Эмоцио­нально откли­кается на музы­ку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Слушает музыкальные произведения, не мешая соседу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Подпевает фразы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Выполняет простые танцевальные движения (хлопки, притопы, пружинку, фонарики)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37" marR="49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Эмоционально откликается на музыку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Узнает знакомые песни, пьесы, чувствует характер (бодрый, веселый, спокойный)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Поет простые народные песни, </a:t>
                      </a:r>
                      <a:r>
                        <a:rPr lang="ru-RU" sz="1200" b="1" dirty="0" err="1">
                          <a:effectLst/>
                        </a:rPr>
                        <a:t>попевки</a:t>
                      </a:r>
                      <a:r>
                        <a:rPr lang="ru-RU" sz="1200" b="1" dirty="0">
                          <a:effectLst/>
                        </a:rPr>
                        <a:t>, передавая настроение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Двигается под музыку в соответствии с ее характером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Играет на шумовых инструментах тихо-громко, быстро-медленно</a:t>
                      </a:r>
                    </a:p>
                    <a:p>
                      <a:pPr marR="2266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37" marR="49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Проявляет культуру слушания музыки, эмоциональную отзывчивость</a:t>
                      </a:r>
                      <a:r>
                        <a:rPr lang="ru-RU" sz="1200" b="1" spc="-285" dirty="0">
                          <a:effectLst/>
                        </a:rPr>
                        <a:t> .</a:t>
                      </a:r>
                      <a:endParaRPr lang="ru-RU" sz="12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Замечает выразительные средства (тихо-громко, быстро-медленно, </a:t>
                      </a:r>
                      <a:r>
                        <a:rPr lang="ru-RU" sz="1200" b="1" dirty="0" err="1">
                          <a:effectLst/>
                        </a:rPr>
                        <a:t>выс</a:t>
                      </a:r>
                      <a:r>
                        <a:rPr lang="ru-RU" sz="1200" b="1" dirty="0">
                          <a:effectLst/>
                        </a:rPr>
                        <a:t>-низ)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-30" dirty="0">
                          <a:effectLst/>
                        </a:rPr>
                        <a:t> </a:t>
                      </a:r>
                      <a:endParaRPr lang="ru-RU" sz="12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-30" dirty="0">
                          <a:effectLst/>
                        </a:rPr>
                        <a:t>Узнает</a:t>
                      </a:r>
                      <a:r>
                        <a:rPr lang="ru-RU" sz="1200" b="1" spc="-60" dirty="0">
                          <a:effectLst/>
                        </a:rPr>
                        <a:t> </a:t>
                      </a:r>
                      <a:r>
                        <a:rPr lang="ru-RU" sz="1200" b="1" spc="-30" dirty="0">
                          <a:effectLst/>
                        </a:rPr>
                        <a:t>песни</a:t>
                      </a:r>
                      <a:r>
                        <a:rPr lang="ru-RU" sz="1200" b="1" spc="-80" dirty="0">
                          <a:effectLst/>
                        </a:rPr>
                        <a:t> </a:t>
                      </a:r>
                      <a:r>
                        <a:rPr lang="ru-RU" sz="1200" b="1" spc="-30" dirty="0">
                          <a:effectLst/>
                        </a:rPr>
                        <a:t>по</a:t>
                      </a:r>
                      <a:r>
                        <a:rPr lang="ru-RU" sz="1200" b="1" spc="-60" dirty="0">
                          <a:effectLst/>
                        </a:rPr>
                        <a:t> </a:t>
                      </a:r>
                      <a:r>
                        <a:rPr lang="ru-RU" sz="1200" b="1" spc="-30" dirty="0">
                          <a:effectLst/>
                        </a:rPr>
                        <a:t>мелодии.</a:t>
                      </a:r>
                      <a:endParaRPr lang="ru-RU" sz="1200" b="1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Поёт</a:t>
                      </a:r>
                      <a:r>
                        <a:rPr lang="ru-RU" sz="1200" b="1" spc="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протяжно,</a:t>
                      </a:r>
                      <a:r>
                        <a:rPr lang="ru-RU" sz="1200" b="1" spc="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четко</a:t>
                      </a:r>
                      <a:r>
                        <a:rPr lang="ru-RU" sz="1200" b="1" spc="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произносит</a:t>
                      </a:r>
                      <a:r>
                        <a:rPr lang="ru-RU" sz="1200" b="1" spc="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слова;</a:t>
                      </a:r>
                      <a:r>
                        <a:rPr lang="ru-RU" sz="1200" b="1" spc="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вместе</a:t>
                      </a:r>
                      <a:r>
                        <a:rPr lang="ru-RU" sz="1200" b="1" spc="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с</a:t>
                      </a:r>
                      <a:r>
                        <a:rPr lang="ru-RU" sz="1200" b="1" spc="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другими</a:t>
                      </a:r>
                      <a:r>
                        <a:rPr lang="ru-RU" sz="1200" b="1" spc="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детьми — начинать и заканчивать пение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Умеет выполнять танцевальные движения:</a:t>
                      </a:r>
                      <a:r>
                        <a:rPr lang="ru-RU" sz="1200" b="1" spc="5" dirty="0">
                          <a:effectLst/>
                        </a:rPr>
                        <a:t> прямой галоп, </a:t>
                      </a:r>
                      <a:r>
                        <a:rPr lang="ru-RU" sz="1200" b="1" spc="-25" dirty="0">
                          <a:effectLst/>
                        </a:rPr>
                        <a:t>пружинка,</a:t>
                      </a:r>
                      <a:r>
                        <a:rPr lang="ru-RU" sz="1200" b="1" spc="-50" dirty="0">
                          <a:effectLst/>
                        </a:rPr>
                        <a:t> </a:t>
                      </a:r>
                      <a:r>
                        <a:rPr lang="ru-RU" sz="1200" b="1" spc="-20" dirty="0">
                          <a:effectLst/>
                        </a:rPr>
                        <a:t>подскоки,</a:t>
                      </a:r>
                      <a:r>
                        <a:rPr lang="ru-RU" sz="1200" b="1" spc="-50" dirty="0">
                          <a:effectLst/>
                        </a:rPr>
                        <a:t> </a:t>
                      </a:r>
                      <a:r>
                        <a:rPr lang="ru-RU" sz="1200" b="1" spc="-20" dirty="0">
                          <a:effectLst/>
                        </a:rPr>
                        <a:t>движение </a:t>
                      </a:r>
                      <a:r>
                        <a:rPr lang="ru-RU" sz="1200" b="1" spc="-285" dirty="0">
                          <a:effectLst/>
                        </a:rPr>
                        <a:t>     </a:t>
                      </a:r>
                      <a:r>
                        <a:rPr lang="ru-RU" sz="1200" b="1" spc="-25" dirty="0">
                          <a:effectLst/>
                        </a:rPr>
                        <a:t>парами по кругу, кружение </a:t>
                      </a:r>
                      <a:r>
                        <a:rPr lang="ru-RU" sz="1200" b="1" spc="-20" dirty="0">
                          <a:effectLst/>
                        </a:rPr>
                        <a:t>по</a:t>
                      </a:r>
                      <a:r>
                        <a:rPr lang="ru-RU" sz="1200" b="1" spc="-15" dirty="0">
                          <a:effectLst/>
                        </a:rPr>
                        <a:t> </a:t>
                      </a:r>
                      <a:r>
                        <a:rPr lang="ru-RU" sz="1200" b="1" spc="-20" dirty="0">
                          <a:effectLst/>
                        </a:rPr>
                        <a:t>одному </a:t>
                      </a:r>
                      <a:r>
                        <a:rPr lang="ru-RU" sz="1200" b="1" spc="-15" dirty="0">
                          <a:effectLst/>
                        </a:rPr>
                        <a:t>и в парах, </a:t>
                      </a:r>
                      <a:r>
                        <a:rPr lang="ru-RU" sz="1200" b="1" spc="-20" dirty="0">
                          <a:effectLst/>
                        </a:rPr>
                        <a:t>движения с предме</a:t>
                      </a:r>
                      <a:r>
                        <a:rPr lang="ru-RU" sz="1200" b="1" dirty="0">
                          <a:effectLst/>
                        </a:rPr>
                        <a:t>тами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Подыгрывает простые мелодии на ложках, погремушках, барабане, металлофоне</a:t>
                      </a:r>
                    </a:p>
                    <a:p>
                      <a:pPr marR="2266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37" marR="49437" marT="0" marB="0"/>
                </a:tc>
                <a:tc>
                  <a:txBody>
                    <a:bodyPr/>
                    <a:lstStyle/>
                    <a:p>
                      <a:pPr marL="20955" marR="54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Проявляет культуру слушания музыки, эмоциональную отзывчивость</a:t>
                      </a:r>
                      <a:r>
                        <a:rPr lang="ru-RU" sz="1100" b="1" spc="-285" dirty="0">
                          <a:effectLst/>
                        </a:rPr>
                        <a:t> .</a:t>
                      </a:r>
                      <a:endParaRPr lang="ru-RU" sz="1100" b="1" dirty="0">
                        <a:effectLst/>
                      </a:endParaRPr>
                    </a:p>
                    <a:p>
                      <a:pPr marL="20955" marR="54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Различает тихо-громко, быстро-медленно, высоко-низко</a:t>
                      </a:r>
                      <a:r>
                        <a:rPr lang="ru-RU" sz="1100" b="1" dirty="0" smtClean="0">
                          <a:effectLst/>
                        </a:rPr>
                        <a:t>.</a:t>
                      </a:r>
                    </a:p>
                    <a:p>
                      <a:pPr marL="20955" marR="54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285" dirty="0" smtClean="0">
                          <a:effectLst/>
                        </a:rPr>
                        <a:t> </a:t>
                      </a:r>
                      <a:endParaRPr lang="ru-RU" sz="1100" b="1" dirty="0" smtClean="0">
                        <a:effectLst/>
                      </a:endParaRPr>
                    </a:p>
                    <a:p>
                      <a:pPr marL="20955" marR="54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Поёт </a:t>
                      </a:r>
                      <a:r>
                        <a:rPr lang="ru-RU" sz="1100" b="1" dirty="0">
                          <a:effectLst/>
                        </a:rPr>
                        <a:t>легким звуком, своевременно начинает и заканчивает, передает характер песни.</a:t>
                      </a:r>
                    </a:p>
                    <a:p>
                      <a:pPr marL="20955" marR="54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Инсценирует </a:t>
                      </a:r>
                      <a:r>
                        <a:rPr lang="ru-RU" sz="1100" b="1" spc="-285" dirty="0">
                          <a:effectLst/>
                        </a:rPr>
                        <a:t>    </a:t>
                      </a:r>
                      <a:r>
                        <a:rPr lang="ru-RU" sz="1100" b="1" dirty="0">
                          <a:effectLst/>
                        </a:rPr>
                        <a:t>содержание песен и</a:t>
                      </a:r>
                    </a:p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хороводов, изображает образы животных и птиц</a:t>
                      </a:r>
                      <a:r>
                        <a:rPr lang="ru-RU" sz="1100" b="1" dirty="0" smtClean="0">
                          <a:effectLst/>
                        </a:rPr>
                        <a:t>.</a:t>
                      </a:r>
                    </a:p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 </a:t>
                      </a:r>
                    </a:p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Ритмично</a:t>
                      </a:r>
                      <a:r>
                        <a:rPr lang="ru-RU" sz="1100" b="1" spc="225" dirty="0" smtClean="0">
                          <a:effectLst/>
                        </a:rPr>
                        <a:t> </a:t>
                      </a:r>
                      <a:r>
                        <a:rPr lang="ru-RU" sz="1100" b="1" dirty="0">
                          <a:effectLst/>
                        </a:rPr>
                        <a:t>двигается по</a:t>
                      </a:r>
                      <a:r>
                        <a:rPr lang="ru-RU" sz="1100" b="1" spc="140" dirty="0">
                          <a:effectLst/>
                        </a:rPr>
                        <a:t> </a:t>
                      </a:r>
                      <a:r>
                        <a:rPr lang="ru-RU" sz="1100" b="1" dirty="0">
                          <a:effectLst/>
                        </a:rPr>
                        <a:t>характеру</a:t>
                      </a:r>
                      <a:r>
                        <a:rPr lang="ru-RU" sz="1100" b="1" spc="85" dirty="0">
                          <a:effectLst/>
                        </a:rPr>
                        <a:t> </a:t>
                      </a:r>
                      <a:r>
                        <a:rPr lang="ru-RU" sz="1100" b="1" dirty="0">
                          <a:effectLst/>
                        </a:rPr>
                        <a:t>музыки, выполняет</a:t>
                      </a:r>
                      <a:r>
                        <a:rPr lang="ru-RU" sz="1100" b="1" spc="505" dirty="0">
                          <a:effectLst/>
                        </a:rPr>
                        <a:t> </a:t>
                      </a:r>
                      <a:r>
                        <a:rPr lang="ru-RU" sz="1100" b="1" dirty="0">
                          <a:effectLst/>
                        </a:rPr>
                        <a:t>танцевальные движения: </a:t>
                      </a:r>
                      <a:r>
                        <a:rPr lang="ru-RU" sz="1100" b="1" spc="-10" dirty="0">
                          <a:effectLst/>
                        </a:rPr>
                        <a:t>поочередное</a:t>
                      </a:r>
                      <a:endParaRPr lang="ru-RU" sz="1100" b="1" dirty="0">
                        <a:effectLst/>
                      </a:endParaRPr>
                    </a:p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выбрасывание	ног, в прыжке, </a:t>
                      </a:r>
                      <a:r>
                        <a:rPr lang="ru-RU" sz="1100" b="1" spc="-20" dirty="0" err="1">
                          <a:effectLst/>
                        </a:rPr>
                        <a:t>полуприсед</a:t>
                      </a:r>
                      <a:r>
                        <a:rPr lang="ru-RU" sz="1100" b="1" dirty="0">
                          <a:effectLst/>
                        </a:rPr>
                        <a:t>  с выставлением ноги</a:t>
                      </a:r>
                      <a:r>
                        <a:rPr lang="ru-RU" sz="1100" b="1" spc="-20" dirty="0">
                          <a:effectLst/>
                        </a:rPr>
                        <a:t>, приставной</a:t>
                      </a:r>
                      <a:r>
                        <a:rPr lang="ru-RU" sz="1100" b="1" spc="25" dirty="0">
                          <a:effectLst/>
                        </a:rPr>
                        <a:t> </a:t>
                      </a:r>
                      <a:r>
                        <a:rPr lang="ru-RU" sz="1100" b="1" spc="-15" dirty="0">
                          <a:effectLst/>
                        </a:rPr>
                        <a:t>шаг</a:t>
                      </a:r>
                      <a:r>
                        <a:rPr lang="ru-RU" sz="1100" b="1" spc="35" dirty="0">
                          <a:effectLst/>
                        </a:rPr>
                        <a:t> </a:t>
                      </a:r>
                      <a:r>
                        <a:rPr lang="ru-RU" sz="1100" b="1" spc="-15" dirty="0">
                          <a:effectLst/>
                        </a:rPr>
                        <a:t>с</a:t>
                      </a:r>
                      <a:r>
                        <a:rPr lang="ru-RU" sz="1100" b="1" spc="-60" dirty="0">
                          <a:effectLst/>
                        </a:rPr>
                        <a:t> приседанием, с </a:t>
                      </a:r>
                      <a:r>
                        <a:rPr lang="ru-RU" sz="1100" b="1" spc="-15" dirty="0">
                          <a:effectLst/>
                        </a:rPr>
                        <a:t>продвижением</a:t>
                      </a:r>
                      <a:r>
                        <a:rPr lang="ru-RU" sz="1100" b="1" dirty="0">
                          <a:effectLst/>
                        </a:rPr>
                        <a:t> </a:t>
                      </a:r>
                      <a:r>
                        <a:rPr lang="ru-RU" sz="1100" b="1" spc="-30" dirty="0">
                          <a:effectLst/>
                        </a:rPr>
                        <a:t>вперед</a:t>
                      </a:r>
                      <a:r>
                        <a:rPr lang="ru-RU" sz="1100" b="1" spc="-75" dirty="0">
                          <a:effectLst/>
                        </a:rPr>
                        <a:t>, </a:t>
                      </a:r>
                      <a:r>
                        <a:rPr lang="ru-RU" sz="1100" b="1" spc="-25" dirty="0">
                          <a:effectLst/>
                        </a:rPr>
                        <a:t>кружение.</a:t>
                      </a:r>
                      <a:endParaRPr lang="ru-RU" sz="1100" b="1" dirty="0">
                        <a:effectLst/>
                      </a:endParaRPr>
                    </a:p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</a:p>
                    <a:p>
                      <a:pPr marL="209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Играет</a:t>
                      </a:r>
                      <a:r>
                        <a:rPr lang="ru-RU" sz="1100" b="1" spc="150" dirty="0">
                          <a:effectLst/>
                        </a:rPr>
                        <a:t> </a:t>
                      </a:r>
                      <a:r>
                        <a:rPr lang="ru-RU" sz="1100" b="1" dirty="0">
                          <a:effectLst/>
                        </a:rPr>
                        <a:t>на</a:t>
                      </a:r>
                      <a:r>
                        <a:rPr lang="ru-RU" sz="1100" b="1" spc="435" dirty="0">
                          <a:effectLst/>
                        </a:rPr>
                        <a:t> </a:t>
                      </a:r>
                      <a:r>
                        <a:rPr lang="ru-RU" sz="1100" b="1" dirty="0">
                          <a:effectLst/>
                        </a:rPr>
                        <a:t>детских</a:t>
                      </a:r>
                      <a:r>
                        <a:rPr lang="ru-RU" sz="1100" b="1" spc="435" dirty="0">
                          <a:effectLst/>
                        </a:rPr>
                        <a:t> </a:t>
                      </a:r>
                      <a:r>
                        <a:rPr lang="ru-RU" sz="1100" b="1" dirty="0">
                          <a:effectLst/>
                        </a:rPr>
                        <a:t>муз. инструментах несложные песни и мелодии;</a:t>
                      </a:r>
                      <a:r>
                        <a:rPr lang="ru-RU" sz="1100" b="1" spc="150" dirty="0">
                          <a:effectLst/>
                        </a:rPr>
                        <a:t> </a:t>
                      </a:r>
                      <a:r>
                        <a:rPr lang="ru-RU" sz="1100" b="1" dirty="0">
                          <a:effectLst/>
                        </a:rPr>
                        <a:t>различает звучание клавишно-ударных и струнных инструментов (ф-но, скрипки, балалайка)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37" marR="49437" marT="0" marB="0"/>
                </a:tc>
                <a:tc>
                  <a:txBody>
                    <a:bodyPr/>
                    <a:lstStyle/>
                    <a:p>
                      <a:pPr marR="1606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Узнаёт Гимн РФ, жанры музыки, композиторов. </a:t>
                      </a:r>
                    </a:p>
                    <a:p>
                      <a:pPr marR="1606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 marR="1606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Слышит звуки по высоте (квинта-терция); определяет темп и ритм музыки</a:t>
                      </a:r>
                    </a:p>
                    <a:p>
                      <a:pPr marR="1606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 marR="1606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20" dirty="0">
                          <a:effectLst/>
                        </a:rPr>
                        <a:t>Выразительно поёт</a:t>
                      </a:r>
                      <a:r>
                        <a:rPr lang="ru-RU" sz="1200" b="1" spc="120" dirty="0">
                          <a:effectLst/>
                        </a:rPr>
                        <a:t> с </a:t>
                      </a:r>
                      <a:r>
                        <a:rPr lang="ru-RU" sz="1200" b="1" dirty="0">
                          <a:effectLst/>
                        </a:rPr>
                        <a:t>сопровождением и без, </a:t>
                      </a:r>
                      <a:r>
                        <a:rPr lang="ru-RU" sz="1200" b="1" spc="-20" dirty="0">
                          <a:effectLst/>
                        </a:rPr>
                        <a:t>индиви</a:t>
                      </a:r>
                      <a:r>
                        <a:rPr lang="ru-RU" sz="1200" b="1" spc="-25" dirty="0">
                          <a:effectLst/>
                        </a:rPr>
                        <a:t>дуально</a:t>
                      </a:r>
                      <a:r>
                        <a:rPr lang="ru-RU" sz="1200" b="1" spc="-15" dirty="0">
                          <a:effectLst/>
                        </a:rPr>
                        <a:t> </a:t>
                      </a:r>
                      <a:r>
                        <a:rPr lang="ru-RU" sz="1200" b="1" spc="-25" dirty="0">
                          <a:effectLst/>
                        </a:rPr>
                        <a:t>и</a:t>
                      </a:r>
                      <a:r>
                        <a:rPr lang="ru-RU" sz="1200" b="1" spc="-50" dirty="0">
                          <a:effectLst/>
                        </a:rPr>
                        <a:t> </a:t>
                      </a:r>
                      <a:r>
                        <a:rPr lang="ru-RU" sz="1200" b="1" spc="-25" dirty="0">
                          <a:effectLst/>
                        </a:rPr>
                        <a:t>коллективно.</a:t>
                      </a:r>
                      <a:endParaRPr lang="ru-RU" sz="1200" b="1" dirty="0">
                        <a:effectLst/>
                      </a:endParaRPr>
                    </a:p>
                    <a:p>
                      <a:pPr marR="1606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-25" dirty="0">
                          <a:effectLst/>
                        </a:rPr>
                        <a:t> </a:t>
                      </a:r>
                      <a:endParaRPr lang="ru-RU" sz="1200" b="1" dirty="0">
                        <a:effectLst/>
                      </a:endParaRPr>
                    </a:p>
                    <a:p>
                      <a:pPr marR="1606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-5" dirty="0">
                          <a:effectLst/>
                        </a:rPr>
                        <a:t>Умеет</a:t>
                      </a:r>
                      <a:r>
                        <a:rPr lang="ru-RU" sz="1200" b="1" spc="-25" dirty="0">
                          <a:effectLst/>
                        </a:rPr>
                        <a:t> </a:t>
                      </a:r>
                      <a:r>
                        <a:rPr lang="ru-RU" sz="1200" b="1" spc="-5" dirty="0">
                          <a:effectLst/>
                        </a:rPr>
                        <a:t>выразительно</a:t>
                      </a:r>
                      <a:r>
                        <a:rPr lang="ru-RU" sz="1200" b="1" spc="-30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и</a:t>
                      </a:r>
                      <a:r>
                        <a:rPr lang="ru-RU" sz="1200" b="1" spc="-40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ритмично</a:t>
                      </a:r>
                      <a:r>
                        <a:rPr lang="ru-RU" sz="1200" b="1" spc="-30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двигаться</a:t>
                      </a:r>
                      <a:r>
                        <a:rPr lang="ru-RU" sz="1200" b="1" spc="22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в</a:t>
                      </a:r>
                      <a:r>
                        <a:rPr lang="ru-RU" sz="1200" b="1" spc="23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соответствии</a:t>
                      </a:r>
                      <a:r>
                        <a:rPr lang="ru-RU" sz="1200" b="1" spc="230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с</a:t>
                      </a:r>
                      <a:r>
                        <a:rPr lang="ru-RU" sz="1200" b="1" spc="22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характером музыки; </a:t>
                      </a:r>
                    </a:p>
                    <a:p>
                      <a:pPr marR="1606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передает различные образы при </a:t>
                      </a:r>
                      <a:r>
                        <a:rPr lang="ru-RU" sz="1200" b="1" dirty="0" err="1">
                          <a:effectLst/>
                        </a:rPr>
                        <a:t>инсценировании</a:t>
                      </a:r>
                      <a:r>
                        <a:rPr lang="ru-RU" sz="1200" b="1" dirty="0">
                          <a:effectLst/>
                        </a:rPr>
                        <a:t>.</a:t>
                      </a:r>
                    </a:p>
                    <a:p>
                      <a:pPr marR="1606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Исполняет</a:t>
                      </a:r>
                      <a:r>
                        <a:rPr lang="ru-RU" sz="1200" b="1" spc="120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сольно</a:t>
                      </a:r>
                      <a:r>
                        <a:rPr lang="ru-RU" sz="1200" b="1" spc="120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и</a:t>
                      </a:r>
                      <a:r>
                        <a:rPr lang="ru-RU" sz="1200" b="1" spc="100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в</a:t>
                      </a:r>
                      <a:r>
                        <a:rPr lang="ru-RU" sz="1200" b="1" spc="11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ансамбле</a:t>
                      </a:r>
                    </a:p>
                    <a:p>
                      <a:pPr marR="2266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на</a:t>
                      </a:r>
                      <a:r>
                        <a:rPr lang="ru-RU" sz="1200" b="1" spc="125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детских</a:t>
                      </a:r>
                      <a:r>
                        <a:rPr lang="ru-RU" sz="1200" b="1" spc="410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муз.</a:t>
                      </a:r>
                      <a:r>
                        <a:rPr lang="ru-RU" sz="1200" b="1" spc="410" dirty="0">
                          <a:effectLst/>
                        </a:rPr>
                        <a:t> </a:t>
                      </a:r>
                      <a:r>
                        <a:rPr lang="ru-RU" sz="1200" b="1" dirty="0">
                          <a:effectLst/>
                        </a:rPr>
                        <a:t>инструментах </a:t>
                      </a:r>
                      <a:r>
                        <a:rPr lang="ru-RU" sz="1200" b="1" spc="-5" dirty="0">
                          <a:effectLst/>
                        </a:rPr>
                        <a:t>песни и</a:t>
                      </a:r>
                      <a:r>
                        <a:rPr lang="ru-RU" sz="1200" b="1" spc="-75" dirty="0">
                          <a:effectLst/>
                        </a:rPr>
                        <a:t> </a:t>
                      </a:r>
                      <a:r>
                        <a:rPr lang="ru-RU" sz="1200" b="1" spc="-5" dirty="0">
                          <a:effectLst/>
                        </a:rPr>
                        <a:t>мелодии (</a:t>
                      </a:r>
                      <a:r>
                        <a:rPr lang="ru-RU" sz="1200" b="1" spc="-5" dirty="0" err="1">
                          <a:effectLst/>
                        </a:rPr>
                        <a:t>трещетки</a:t>
                      </a:r>
                      <a:r>
                        <a:rPr lang="ru-RU" sz="1200" b="1" spc="-5" dirty="0">
                          <a:effectLst/>
                        </a:rPr>
                        <a:t>, треугольник, металлофон, свирель и др.)</a:t>
                      </a:r>
                      <a:endParaRPr lang="ru-RU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37" marR="49437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5321"/>
            <a:ext cx="8229600" cy="634082"/>
          </a:xfrm>
        </p:spPr>
        <p:txBody>
          <a:bodyPr>
            <a:noAutofit/>
          </a:bodyPr>
          <a:lstStyle/>
          <a:p>
            <a: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Показатели и критерии оценки уровня музыкального развития детей</a:t>
            </a:r>
            <a:br>
              <a:rPr lang="ru-RU" sz="18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endParaRPr lang="ru-RU" sz="18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0457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260648"/>
            <a:ext cx="80648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КРИТЕРИИ </a:t>
            </a:r>
            <a:r>
              <a:rPr lang="ru-RU" b="1" dirty="0" smtClean="0"/>
              <a:t>ОЦЕНКИ 2022 г.:</a:t>
            </a:r>
            <a:endParaRPr lang="ru-RU" dirty="0"/>
          </a:p>
          <a:p>
            <a:r>
              <a:rPr lang="ru-RU" b="1" dirty="0"/>
              <a:t>4- 5 баллов</a:t>
            </a:r>
            <a:r>
              <a:rPr lang="ru-RU" dirty="0"/>
              <a:t> – ребенок проявляет творческую активность, самостоятельно справляется с заданием, выразительно и точно выполняет без помощи взрослого.</a:t>
            </a:r>
          </a:p>
          <a:p>
            <a:r>
              <a:rPr lang="ru-RU" b="1" dirty="0"/>
              <a:t>3 балла</a:t>
            </a:r>
            <a:r>
              <a:rPr lang="ru-RU" dirty="0"/>
              <a:t> – базовый уровень, ребенок проявляет эмоциональную отзывчивость, заинтересованность; самостоятельно выполняет задания.</a:t>
            </a:r>
          </a:p>
          <a:p>
            <a:r>
              <a:rPr lang="ru-RU" b="1" dirty="0"/>
              <a:t>2 балла</a:t>
            </a:r>
            <a:r>
              <a:rPr lang="ru-RU" dirty="0"/>
              <a:t> - затрудняется в выполнении, требуется помощь взрослого,  дополнительное объяснение, показ, повтор.</a:t>
            </a:r>
          </a:p>
          <a:p>
            <a:r>
              <a:rPr lang="ru-RU" b="1" dirty="0"/>
              <a:t>1 балл</a:t>
            </a:r>
            <a:r>
              <a:rPr lang="ru-RU" dirty="0"/>
              <a:t> – ребенок не справляется с заданием, даже с помощью педагога, не проявляет инициативу и заинтересованность.</a:t>
            </a:r>
          </a:p>
          <a:p>
            <a:r>
              <a:rPr lang="ru-RU" b="1" dirty="0"/>
              <a:t>0 баллов</a:t>
            </a:r>
            <a:r>
              <a:rPr lang="ru-RU" dirty="0"/>
              <a:t> – ребенок не проявляет эмоциональной отзывчивости, и желания включиться в музыкальную деятельность, неактивен, равнодушен</a:t>
            </a:r>
          </a:p>
          <a:p>
            <a:endParaRPr lang="ru-RU" b="1" dirty="0" smtClean="0"/>
          </a:p>
          <a:p>
            <a:r>
              <a:rPr lang="ru-RU" b="1" dirty="0" smtClean="0"/>
              <a:t>КРИТЕРИИ ОЦЕНКИ 2023 г.:</a:t>
            </a:r>
            <a:endParaRPr lang="ru-RU" dirty="0"/>
          </a:p>
          <a:p>
            <a:r>
              <a:rPr lang="ru-RU" b="1" dirty="0"/>
              <a:t>3 балла</a:t>
            </a:r>
            <a:r>
              <a:rPr lang="ru-RU" dirty="0"/>
              <a:t> – ребенок проявляет эмоциональную отзывчивость, заинтересованность; самостоятельно выполняет задания.</a:t>
            </a:r>
          </a:p>
          <a:p>
            <a:r>
              <a:rPr lang="ru-RU" b="1" dirty="0"/>
              <a:t>2 балла</a:t>
            </a:r>
            <a:r>
              <a:rPr lang="ru-RU" dirty="0"/>
              <a:t> – ребенок затрудняется в выполнении, требуется дополнительное объяснение, показ, повтор.</a:t>
            </a:r>
          </a:p>
          <a:p>
            <a:r>
              <a:rPr lang="ru-RU" b="1" dirty="0"/>
              <a:t>1 балл</a:t>
            </a:r>
            <a:r>
              <a:rPr lang="ru-RU" dirty="0"/>
              <a:t> – ребенок не справляется с заданием, требуется коррекционная работа со специалистами.</a:t>
            </a:r>
          </a:p>
        </p:txBody>
      </p:sp>
    </p:spTree>
    <p:extLst>
      <p:ext uri="{BB962C8B-B14F-4D97-AF65-F5344CB8AC3E}">
        <p14:creationId xmlns:p14="http://schemas.microsoft.com/office/powerpoint/2010/main" val="27756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193</TotalTime>
  <Words>730</Words>
  <Application>Microsoft Office PowerPoint</Application>
  <PresentationFormat>Экран (4:3)</PresentationFormat>
  <Paragraphs>280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Презентация PowerPoint</vt:lpstr>
      <vt:lpstr>Презентация PowerPoint</vt:lpstr>
      <vt:lpstr>Презентация PowerPoint</vt:lpstr>
      <vt:lpstr>Диагностика музыкального развития  в соответствии с ФОП ДО  Педагогическая диагностика достижений ребенка направлена на изучение деятельностных умений ребенка, его интересов, предпочтений, склонностей, личностных особенностей, способов взаимодействия со взрослыми и сверстниками.  В пункте 3.2.3 ФГОС ДО указано, что «при реализации Программы может проводиться оценка индивидуального развития детей»;  *педагогическая диагностика не является обязательной процедурой;  *решается непосредственно ДОО.</vt:lpstr>
      <vt:lpstr>Требования ФГОС ДО к педагогической диагностике</vt:lpstr>
      <vt:lpstr>Педагогическая диагностика направлена на оценку индивидуального развития детей дошкольного возраста, на основе которой определяется эффективность педагогических действий и осуществляется их дальнейшее планирование.</vt:lpstr>
      <vt:lpstr>Педагогическая диагностика индивидуального развития детей проводится педагогом в произвольной форме на основе диагностических методов: наблюдения, свободных бесед с детьми, анализа продуктов детской деятельности (рисунков, работ по лепке, аппликации, построек, поделок и др.), так же специальных диагностических ситуаций (методик).</vt:lpstr>
      <vt:lpstr>Показатели и критерии оценки уровня музыкального развития детей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Пользователь</cp:lastModifiedBy>
  <cp:revision>13</cp:revision>
  <dcterms:created xsi:type="dcterms:W3CDTF">2023-11-10T10:18:04Z</dcterms:created>
  <dcterms:modified xsi:type="dcterms:W3CDTF">2023-11-21T04:13:59Z</dcterms:modified>
</cp:coreProperties>
</file>