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56" r:id="rId2"/>
    <p:sldId id="264" r:id="rId3"/>
    <p:sldId id="265" r:id="rId4"/>
    <p:sldId id="266" r:id="rId5"/>
    <p:sldId id="267" r:id="rId6"/>
    <p:sldId id="268" r:id="rId7"/>
    <p:sldId id="291" r:id="rId8"/>
    <p:sldId id="294" r:id="rId9"/>
    <p:sldId id="292" r:id="rId10"/>
    <p:sldId id="293" r:id="rId11"/>
    <p:sldId id="269" r:id="rId12"/>
    <p:sldId id="270" r:id="rId13"/>
    <p:sldId id="271" r:id="rId14"/>
    <p:sldId id="272" r:id="rId15"/>
    <p:sldId id="278" r:id="rId16"/>
    <p:sldId id="280" r:id="rId17"/>
    <p:sldId id="281" r:id="rId18"/>
    <p:sldId id="282" r:id="rId19"/>
    <p:sldId id="283" r:id="rId20"/>
    <p:sldId id="279" r:id="rId21"/>
    <p:sldId id="284" r:id="rId22"/>
    <p:sldId id="285" r:id="rId23"/>
    <p:sldId id="286" r:id="rId24"/>
    <p:sldId id="290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42C7C62C-6075-426B-B9CE-B65FA7FF71B9}">
          <p14:sldIdLst>
            <p14:sldId id="256"/>
            <p14:sldId id="264"/>
            <p14:sldId id="265"/>
            <p14:sldId id="266"/>
            <p14:sldId id="267"/>
            <p14:sldId id="268"/>
            <p14:sldId id="291"/>
            <p14:sldId id="294"/>
            <p14:sldId id="292"/>
            <p14:sldId id="293"/>
            <p14:sldId id="269"/>
            <p14:sldId id="270"/>
            <p14:sldId id="271"/>
            <p14:sldId id="272"/>
            <p14:sldId id="278"/>
            <p14:sldId id="280"/>
            <p14:sldId id="281"/>
            <p14:sldId id="282"/>
            <p14:sldId id="283"/>
            <p14:sldId id="279"/>
            <p14:sldId id="284"/>
            <p14:sldId id="285"/>
            <p14:sldId id="286"/>
            <p14:sldId id="290"/>
            <p14:sldId id="26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85592"/>
    <a:srgbClr val="F3F0ED"/>
    <a:srgbClr val="E1DAD2"/>
    <a:srgbClr val="FEFEFE"/>
    <a:srgbClr val="C1C9CD"/>
    <a:srgbClr val="7C96A3"/>
    <a:srgbClr val="FFFFFF"/>
    <a:srgbClr val="003374"/>
    <a:srgbClr val="3A5896"/>
    <a:srgbClr val="173A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-115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vika.ru/" TargetMode="External"/><Relationship Id="rId7" Type="http://schemas.openxmlformats.org/officeDocument/2006/relationships/hyperlink" Target="https://www.maam.ru/detskijsad/chem-zanjat-doshkolnika-v-letnii-period.html" TargetMode="External"/><Relationship Id="rId2" Type="http://schemas.openxmlformats.org/officeDocument/2006/relationships/hyperlink" Target="http://www.uaua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azvivash-ka.ru/" TargetMode="External"/><Relationship Id="rId5" Type="http://schemas.openxmlformats.org/officeDocument/2006/relationships/hyperlink" Target="http://www.razvitierebenka.com/" TargetMode="External"/><Relationship Id="rId4" Type="http://schemas.openxmlformats.org/officeDocument/2006/relationships/hyperlink" Target="https://rebenkoved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19915" y="1376916"/>
            <a:ext cx="4104167" cy="4104167"/>
          </a:xfrm>
          <a:prstGeom prst="ellipse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87769" y="1144770"/>
            <a:ext cx="4568457" cy="4568457"/>
          </a:xfrm>
          <a:prstGeom prst="ellipse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17320" y="1606063"/>
            <a:ext cx="5109360" cy="3633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0"/>
                <a:solidFill>
                  <a:srgbClr val="C00000"/>
                </a:solidFill>
                <a:latin typeface="+mn-lt"/>
              </a:rPr>
              <a:t>«Развиваемся, отдыхая, </a:t>
            </a:r>
          </a:p>
          <a:p>
            <a:r>
              <a:rPr lang="ru-RU" sz="4000" dirty="0" smtClean="0">
                <a:ln w="0"/>
                <a:solidFill>
                  <a:srgbClr val="C00000"/>
                </a:solidFill>
                <a:latin typeface="+mn-lt"/>
              </a:rPr>
              <a:t>или</a:t>
            </a:r>
            <a:r>
              <a:rPr lang="ru-RU" sz="4000" b="1" dirty="0" smtClean="0">
                <a:ln w="0"/>
                <a:solidFill>
                  <a:srgbClr val="C00000"/>
                </a:solidFill>
                <a:latin typeface="+mn-lt"/>
              </a:rPr>
              <a:t> </a:t>
            </a:r>
          </a:p>
          <a:p>
            <a:r>
              <a:rPr lang="ru-RU" sz="4000" b="1" i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 не скучать с ребёнком летом!</a:t>
            </a:r>
            <a:r>
              <a:rPr lang="ru-RU" sz="4000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+mn-lt"/>
              </a:rPr>
              <a:t>» </a:t>
            </a:r>
            <a:endParaRPr lang="en-US" sz="4000" b="1" dirty="0">
              <a:ln w="0"/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1662" y="5713227"/>
            <a:ext cx="8124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Советы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занимательные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учителя-логопеда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О.А.Альшевской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714122"/>
          </a:xfrm>
        </p:spPr>
        <p:txBody>
          <a:bodyPr/>
          <a:lstStyle/>
          <a:p>
            <a:r>
              <a:rPr lang="ru-RU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Игра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 "Скажи наоборот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ea typeface="Calibri"/>
                <a:cs typeface="Times New Roman"/>
              </a:rPr>
              <a:t>"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113" y="1027762"/>
            <a:ext cx="7869890" cy="4889709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Этот карандаш острый - а другой ... тупой.</a:t>
            </a:r>
            <a:b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</a:br>
            <a: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Эта ручка длинная, а другая - ...</a:t>
            </a:r>
            <a:b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</a:br>
            <a: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Этот альбом толстый, а другой ...</a:t>
            </a:r>
            <a:b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</a:br>
            <a: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Этот учебник новый, а другой ...</a:t>
            </a:r>
            <a:b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</a:br>
            <a: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Этот ластик мягкий, а другой ...</a:t>
            </a:r>
            <a:b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</a:br>
            <a:r>
              <a:rPr lang="ru-RU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Эта тетрадь чистая, а другая ...</a:t>
            </a:r>
            <a:endParaRPr lang="ru-RU" sz="2000" dirty="0">
              <a:solidFill>
                <a:prstClr val="black"/>
              </a:solidFill>
              <a:latin typeface="Georgia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8" descr="http://www.clipartkid.com/images/785/blue-notebook-clipart-cliparthut-free-clipart-6HtgT0-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2378" y="4082281"/>
            <a:ext cx="4523177" cy="20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1.bp.blogspot.com/-SrlA9syPanM/TZZYyAoAEvI/AAAAAAAAAC0/9ErZHeagG6w/s1600/PENCI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5076" y="1865870"/>
            <a:ext cx="2452205" cy="31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ds02.infourok.ru/uploads/ex/00e0/00021037-f23b0935/hello_html_m428eae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99535">
            <a:off x="2023834" y="4219326"/>
            <a:ext cx="1902214" cy="21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0631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td3.mycdn.me/image?id=878134910202&amp;t=20&amp;plc=WEB&amp;tkn=*ywk52_9VKdMDiVBmQU21Zu71d4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133" y="321705"/>
            <a:ext cx="8184737" cy="4979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85592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2796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7708" y="939113"/>
            <a:ext cx="8674443" cy="5128054"/>
          </a:xfrm>
          <a:prstGeom prst="roundRect">
            <a:avLst/>
          </a:prstGeom>
          <a:solidFill>
            <a:srgbClr val="F3F0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- Прочитайте ребёнку сказку.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773" y="1112108"/>
            <a:ext cx="8206430" cy="479300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Мальчик сидел на лугу и играл на дудочке. А рядом пчёлки летали и собирали сладкий нектар. Очень нравилась пчёлкам весёлая песенка. И много нектара носили они в улей. </a:t>
            </a:r>
          </a:p>
          <a:p>
            <a:pPr marL="0" indent="0">
              <a:buNone/>
            </a:pPr>
            <a:r>
              <a:rPr lang="ru-RU" dirty="0" smtClean="0"/>
              <a:t>Но </a:t>
            </a:r>
            <a:r>
              <a:rPr lang="ru-RU" dirty="0"/>
              <a:t>однажды мальчик не пришёл на луг. Забеспокоились пчёлки, и полетели к дому мальчика, посмотрели в окошко. Мальчик лежал в постели, а мама ставила ему на горло компресс. Догадались пчёлы, в чём дело. Принесли больному целебного мёда. Мальчик быстро поправился и пришёл на луг.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18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358346"/>
            <a:ext cx="8325546" cy="5818617"/>
          </a:xfrm>
        </p:spPr>
        <p:txBody>
          <a:bodyPr/>
          <a:lstStyle/>
          <a:p>
            <a:r>
              <a:rPr lang="ru-RU" dirty="0" smtClean="0"/>
              <a:t>Побеседуйте с ребёнком об услышанном.</a:t>
            </a:r>
          </a:p>
          <a:p>
            <a:endParaRPr lang="ru-RU" dirty="0" smtClean="0"/>
          </a:p>
          <a:p>
            <a:r>
              <a:rPr lang="ru-RU" dirty="0" smtClean="0"/>
              <a:t>Как он </a:t>
            </a:r>
            <a:r>
              <a:rPr lang="ru-RU" dirty="0"/>
              <a:t>думает, ч</a:t>
            </a:r>
            <a:r>
              <a:rPr lang="ru-RU" dirty="0" smtClean="0"/>
              <a:t>то </a:t>
            </a:r>
            <a:r>
              <a:rPr lang="ru-RU" dirty="0"/>
              <a:t>помогало пчёлам собирать много мёда</a:t>
            </a:r>
            <a:r>
              <a:rPr lang="ru-RU" dirty="0" smtClean="0"/>
              <a:t>?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А помнит ли он, как </a:t>
            </a:r>
            <a:r>
              <a:rPr lang="ru-RU" dirty="0"/>
              <a:t>пчёлы отблагодарили мальчика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r>
              <a:rPr lang="ru-RU" dirty="0" smtClean="0"/>
              <a:t>Предложите ребёнку самому пересказать сказку и придумать ей название.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34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11" y="138494"/>
            <a:ext cx="8909221" cy="149259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- Вспомните, какие у насекомых есть части тела и поиграйте в игру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«Прятки» 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 dirty="0" smtClean="0"/>
              <a:t>(Предложите ребёнку назвать </a:t>
            </a:r>
            <a:r>
              <a:rPr lang="ru-RU" sz="1800" i="1" dirty="0"/>
              <a:t>части тела насекомых, которые спрятаны за </a:t>
            </a:r>
            <a:r>
              <a:rPr lang="ru-RU" sz="1800" i="1" dirty="0" smtClean="0"/>
              <a:t>кружком</a:t>
            </a:r>
            <a:r>
              <a:rPr lang="ru-RU" sz="1800" i="1" dirty="0"/>
              <a:t>)</a:t>
            </a: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968" y="1591434"/>
            <a:ext cx="7417228" cy="454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8559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67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17501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вот вам несколько креативных игр,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10466"/>
            <a:ext cx="7886700" cy="2679188"/>
          </a:xfrm>
        </p:spPr>
        <p:txBody>
          <a:bodyPr/>
          <a:lstStyle/>
          <a:p>
            <a:r>
              <a:rPr lang="ru-RU" dirty="0" smtClean="0"/>
              <a:t>которые вы с ребёнком можете сделать своими руками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60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«Обведи и вырежи»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643" y="1191956"/>
            <a:ext cx="7010400" cy="4670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5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«Посчитай и разложи»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477" y="1362491"/>
            <a:ext cx="7747686" cy="4885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16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«Картины из пуговиц»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1292097"/>
            <a:ext cx="4371975" cy="343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161" y="2818928"/>
            <a:ext cx="4060825" cy="314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85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«Найди правильный узор»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875" y="1082589"/>
            <a:ext cx="70104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22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78" y="163208"/>
            <a:ext cx="8575589" cy="78826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- Рассмотрите с ребёнком  картину </a:t>
            </a:r>
            <a:r>
              <a:rPr lang="ru-RU" sz="2000" b="1" i="1" dirty="0"/>
              <a:t>«Лето красное пришло...»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" t="4941" b="5393"/>
          <a:stretch/>
        </p:blipFill>
        <p:spPr bwMode="auto">
          <a:xfrm>
            <a:off x="520884" y="816432"/>
            <a:ext cx="7944266" cy="583150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05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«Составь узор из резинок»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http://4.bp.blogspot.com/-kE8GXhMqnMI/U3JF_aKAoiI/AAAAAAAABVs/9ZTKCcCOomA/s1600/DSC_0987yt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3" t="7494" b="4325"/>
          <a:stretch/>
        </p:blipFill>
        <p:spPr bwMode="auto">
          <a:xfrm>
            <a:off x="1058559" y="1272746"/>
            <a:ext cx="7257535" cy="4534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3722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92" y="163208"/>
            <a:ext cx="8255857" cy="13690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«Моделируем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фигуры своими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руками» </a:t>
            </a:r>
            <a:r>
              <a:rPr lang="ru-RU" dirty="0"/>
              <a:t/>
            </a:r>
            <a:br>
              <a:rPr lang="ru-RU" dirty="0"/>
            </a:br>
            <a:r>
              <a:rPr lang="ru-RU" sz="2200" i="1" dirty="0"/>
              <a:t>Чтобы занять ребенка дома с пользой и без особых затрат, дайте ему пластилин и зубочистки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680" y="1766629"/>
            <a:ext cx="6794541" cy="417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0354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1628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«Игры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солнечным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светом»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Поставьте фигурки на солнце, положите рядом лист бумаги и предложите </a:t>
            </a:r>
            <a:r>
              <a:rPr lang="ru-RU" sz="2700" dirty="0" smtClean="0"/>
              <a:t>ребёнку </a:t>
            </a:r>
            <a:r>
              <a:rPr lang="ru-RU" sz="2700" dirty="0"/>
              <a:t>обвести тень по контуру.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961" y="1914911"/>
            <a:ext cx="6814637" cy="4189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6979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«Игры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водой»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546" y="1260004"/>
            <a:ext cx="7538248" cy="4634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9082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34696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Буду рада, если мои рекомендации  ВАМ пригодятся!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Желаю удачи и приятного отдыха!</a:t>
            </a:r>
            <a:endParaRPr lang="ru-RU" dirty="0"/>
          </a:p>
        </p:txBody>
      </p:sp>
      <p:pic>
        <p:nvPicPr>
          <p:cNvPr id="20482" name="Picture 2" descr="https://avatars.mds.yandex.net/get-pdb/805781/d36719a7-ecaa-4198-993b-c2eb3ea16c1f/s1200?webp=fals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530" y="3064476"/>
            <a:ext cx="2739207" cy="27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13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Источники: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59672" y="3886057"/>
            <a:ext cx="5105400" cy="555625"/>
            <a:chOff x="1248" y="1440"/>
            <a:chExt cx="3216" cy="35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2256" y="1482"/>
              <a:ext cx="17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 </a:t>
              </a:r>
              <a:endParaRPr lang="en-US" sz="2400" dirty="0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4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894906" y="1219011"/>
            <a:ext cx="5105400" cy="555625"/>
            <a:chOff x="1248" y="2030"/>
            <a:chExt cx="3216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927728" y="2101661"/>
            <a:ext cx="5105400" cy="555625"/>
            <a:chOff x="1248" y="2640"/>
            <a:chExt cx="3216" cy="350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17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 </a:t>
              </a:r>
              <a:endParaRPr lang="en-US" sz="2400" dirty="0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003928" y="3052548"/>
            <a:ext cx="5105400" cy="555625"/>
            <a:chOff x="1248" y="3230"/>
            <a:chExt cx="3216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2256" y="3272"/>
              <a:ext cx="17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 </a:t>
              </a:r>
              <a:endParaRPr lang="en-US" sz="2400" dirty="0"/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2080607" y="4778702"/>
            <a:ext cx="5105400" cy="555625"/>
            <a:chOff x="1248" y="3230"/>
            <a:chExt cx="3216" cy="350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gray">
            <a:xfrm>
              <a:off x="2256" y="32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5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016394" y="1147335"/>
            <a:ext cx="269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http://www.uaua.info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073300" y="2156708"/>
            <a:ext cx="277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http://www.tavika.ru/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144145" y="3119223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https://rebenkoved.ru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016394" y="3908282"/>
            <a:ext cx="388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http://www.razvitierebenka.com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187560" y="4845377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https://razvivash-ka.ru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535155" y="5361269"/>
            <a:ext cx="6324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https://www.maam.ru/detskijsad/chem-zanjat-doshkolnika-v-letnii-period.html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0065" y="160638"/>
            <a:ext cx="8822724" cy="5931243"/>
          </a:xfrm>
          <a:prstGeom prst="roundRect">
            <a:avLst/>
          </a:prstGeom>
          <a:solidFill>
            <a:srgbClr val="F3F0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</a:rPr>
              <a:t>Побеседуйте с ним о том, что он увидел. </a:t>
            </a:r>
            <a:endParaRPr lang="ru-RU" sz="2400" dirty="0">
              <a:latin typeface="+mj-lt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</a:rPr>
              <a:t>Можно использовать следующие вопросы:</a:t>
            </a:r>
            <a:endParaRPr lang="ru-RU" sz="2400" dirty="0">
              <a:latin typeface="+mj-lt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Какое время года изображено на картине?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Почему ты так думаешь?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Какая летом погода?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С чем можно сравнить траву, которая покрывает землю?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Что можно увидеть среди травы?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Кто летает и порхает над цветами?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Куда отправились дети летним днем? 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Чем  занимаются дети?   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А чем еще можно заниматься, отдыхая на реке или на море?</a:t>
            </a:r>
            <a:endParaRPr lang="ru-RU" sz="2400" dirty="0">
              <a:effectLst/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5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416" y="163208"/>
            <a:ext cx="8377881" cy="68940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- Поиграйте в игру «</a:t>
            </a:r>
            <a:r>
              <a:rPr lang="ru-RU" sz="3200" b="1" i="1" dirty="0" smtClean="0"/>
              <a:t>Расскажи, какое?» </a:t>
            </a:r>
            <a:endParaRPr lang="ru-RU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773" y="857046"/>
            <a:ext cx="851380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</a:t>
            </a:r>
            <a:r>
              <a:rPr lang="ru-RU" sz="2000" dirty="0"/>
              <a:t> </a:t>
            </a:r>
            <a:r>
              <a:rPr lang="ru-RU" sz="2000" i="1" dirty="0"/>
              <a:t>(какое?) </a:t>
            </a:r>
            <a:r>
              <a:rPr lang="ru-RU" sz="2000" dirty="0"/>
              <a:t>— теплое, яркое, разноцветное, радостное, жаркое.</a:t>
            </a:r>
          </a:p>
          <a:p>
            <a:r>
              <a:rPr lang="ru-RU" sz="2000" dirty="0"/>
              <a:t>•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 </a:t>
            </a:r>
            <a:r>
              <a:rPr lang="ru-RU" sz="2000" i="1" dirty="0"/>
              <a:t>(какое?) </a:t>
            </a:r>
            <a:r>
              <a:rPr lang="ru-RU" sz="2000" dirty="0"/>
              <a:t>— желтое, жаркое, яркое, те­плое.</a:t>
            </a:r>
          </a:p>
          <a:p>
            <a:r>
              <a:rPr lang="ru-RU" sz="2000" dirty="0"/>
              <a:t>•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Трава</a:t>
            </a:r>
            <a:r>
              <a:rPr lang="ru-RU" sz="2000" dirty="0"/>
              <a:t> </a:t>
            </a:r>
            <a:r>
              <a:rPr lang="ru-RU" sz="2000" i="1" dirty="0"/>
              <a:t>(какая?) </a:t>
            </a:r>
            <a:r>
              <a:rPr lang="ru-RU" sz="2000" dirty="0"/>
              <a:t>— зеленая, душистая, высокая,</a:t>
            </a:r>
          </a:p>
          <a:p>
            <a:r>
              <a:rPr lang="ru-RU" sz="2000" dirty="0"/>
              <a:t>низкая, мягкая.</a:t>
            </a:r>
          </a:p>
          <a:p>
            <a:r>
              <a:rPr lang="ru-RU" sz="2000" dirty="0"/>
              <a:t>•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</a:t>
            </a:r>
            <a:r>
              <a:rPr lang="ru-RU" sz="2000" dirty="0"/>
              <a:t> </a:t>
            </a:r>
            <a:r>
              <a:rPr lang="ru-RU" sz="2000" i="1" dirty="0"/>
              <a:t>(какая?) </a:t>
            </a:r>
            <a:r>
              <a:rPr lang="ru-RU" sz="2000" dirty="0"/>
              <a:t>— теплая, прохладная, прият­ная, освежающая.</a:t>
            </a:r>
          </a:p>
          <a:p>
            <a:r>
              <a:rPr lang="ru-RU" sz="2000" dirty="0"/>
              <a:t>•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Дождь</a:t>
            </a:r>
            <a:r>
              <a:rPr lang="ru-RU" sz="2000" dirty="0"/>
              <a:t> </a:t>
            </a:r>
            <a:r>
              <a:rPr lang="ru-RU" sz="2000" i="1" dirty="0"/>
              <a:t>(какой?) </a:t>
            </a:r>
            <a:r>
              <a:rPr lang="ru-RU" sz="2000" dirty="0"/>
              <a:t>— теплый, долгожданный, про­ливной, короткий, затяжной.</a:t>
            </a:r>
          </a:p>
          <a:p>
            <a:r>
              <a:rPr lang="ru-RU" sz="2000" dirty="0"/>
              <a:t>•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</a:t>
            </a:r>
            <a:r>
              <a:rPr lang="ru-RU" sz="2000" dirty="0"/>
              <a:t> </a:t>
            </a:r>
            <a:r>
              <a:rPr lang="ru-RU" sz="2000" i="1" dirty="0"/>
              <a:t>(какие?) </a:t>
            </a:r>
            <a:r>
              <a:rPr lang="ru-RU" sz="2000" dirty="0"/>
              <a:t>— веселые, радостные, забавные,</a:t>
            </a:r>
          </a:p>
          <a:p>
            <a:r>
              <a:rPr lang="ru-RU" sz="2000" dirty="0"/>
              <a:t>шумные.</a:t>
            </a:r>
          </a:p>
          <a:p>
            <a:r>
              <a:rPr lang="ru-RU" sz="2000" dirty="0"/>
              <a:t>• 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</a:t>
            </a:r>
            <a:r>
              <a:rPr lang="ru-RU" sz="2000" dirty="0"/>
              <a:t> </a:t>
            </a:r>
            <a:r>
              <a:rPr lang="ru-RU" sz="2000" i="1" dirty="0"/>
              <a:t>(какое?) </a:t>
            </a:r>
            <a:r>
              <a:rPr lang="ru-RU" sz="2000" dirty="0"/>
              <a:t>— голубое, яркое, светлое, безоб­лачное, грозовое.</a:t>
            </a:r>
          </a:p>
          <a:p>
            <a:r>
              <a:rPr lang="ru-RU" sz="2000" dirty="0" smtClean="0"/>
              <a:t>• 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Облака</a:t>
            </a:r>
            <a:r>
              <a:rPr lang="ru-RU" sz="2000" dirty="0"/>
              <a:t> </a:t>
            </a:r>
            <a:r>
              <a:rPr lang="ru-RU" sz="2000" i="1" dirty="0"/>
              <a:t>(какие?) </a:t>
            </a:r>
            <a:r>
              <a:rPr lang="ru-RU" sz="2000" dirty="0"/>
              <a:t>— высокие, белые, голубые, грозовые, дождевые.</a:t>
            </a: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8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50" y="163208"/>
            <a:ext cx="8760941" cy="701765"/>
          </a:xfrm>
        </p:spPr>
        <p:txBody>
          <a:bodyPr>
            <a:normAutofit/>
          </a:bodyPr>
          <a:lstStyle/>
          <a:p>
            <a:r>
              <a:rPr lang="ru-RU" sz="2200" dirty="0" smtClean="0"/>
              <a:t>- </a:t>
            </a:r>
            <a:r>
              <a:rPr lang="ru-RU" sz="2200" b="1" i="1" dirty="0" smtClean="0"/>
              <a:t>Загадайте ребёнку загадки, а он пусть найдёт отгадки.</a:t>
            </a:r>
            <a:endParaRPr lang="ru-RU" sz="2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9491" y="831153"/>
            <a:ext cx="87362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Что за девчонка:  в поясе тонка, огромные очи, летит — стрекочет</a:t>
            </a:r>
            <a:r>
              <a:rPr lang="ru-RU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Домовитая хозяйка пролетает над лужайкой, </a:t>
            </a:r>
          </a:p>
          <a:p>
            <a:r>
              <a:rPr lang="ru-RU" dirty="0" smtClean="0"/>
              <a:t>    похлопочет </a:t>
            </a:r>
            <a:r>
              <a:rPr lang="ru-RU" dirty="0"/>
              <a:t>над цветком — он поделится медком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Не зверь, не птица, нос, как спица, летит — кричит, сядет — молчит</a:t>
            </a:r>
            <a:r>
              <a:rPr lang="ru-RU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Шевелились у цветка все четыре лепестка,  </a:t>
            </a:r>
          </a:p>
          <a:p>
            <a:r>
              <a:rPr lang="ru-RU" dirty="0" smtClean="0"/>
              <a:t>    я </a:t>
            </a:r>
            <a:r>
              <a:rPr lang="ru-RU" dirty="0"/>
              <a:t>сорвать его хотел, он вспорхнул и улетел.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225">
            <a:off x="87723" y="3731742"/>
            <a:ext cx="2226163" cy="173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Удалённая работа Комментарии к работе &quot;стрекоза&quot; Литовка Наталья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4522" y="2506230"/>
            <a:ext cx="2749478" cy="214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04957">
            <a:off x="1926301" y="5576088"/>
            <a:ext cx="1366644" cy="12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1.bp.blogspot.com/-kRqkrv_bTJQ/WqIRqBFwfXI/AAAAAAAAAHo/ryT50jNDFScvRcwRvxMRwiVmaAah4gbsACLcBGAs/s320/14983897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24849" flipH="1">
            <a:off x="3216053" y="5321957"/>
            <a:ext cx="2427485" cy="10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3.bp.blogspot.com/-ADRurw0BHrY/WZtmgXmWZSI/AAAAAAAAfrM/Np3UzEnPTp8LgCSlEe3PhH6AjyO5knevwCLcBGAs/s200/sivrisine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0769" y="3452630"/>
            <a:ext cx="1766754" cy="107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avatars.mds.yandex.net/get-pdb/1549090/1f0bfda2-3335-46dc-ba33-4c51aa580f0a/s1200?webp=fal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9797" y="3452630"/>
            <a:ext cx="2156353" cy="160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pngimg.com/uploads/grasshopper/grasshopper_PNG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81453">
            <a:off x="6186591" y="4828556"/>
            <a:ext cx="2851751" cy="12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64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75564"/>
            <a:ext cx="8835080" cy="12331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Игра </a:t>
            </a:r>
            <a:r>
              <a:rPr 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«Выложи фигурку из спичек»</a:t>
            </a:r>
            <a:r>
              <a:rPr lang="ru-RU" b="1" cap="all" dirty="0"/>
              <a:t/>
            </a:r>
            <a:br>
              <a:rPr lang="ru-RU" b="1" cap="all" dirty="0"/>
            </a:br>
            <a:r>
              <a:rPr lang="ru-RU" sz="2000" dirty="0"/>
              <a:t>Взрослый выкладывает на ровной однотонной поверхности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i="1" dirty="0" smtClean="0"/>
              <a:t>(можно </a:t>
            </a:r>
            <a:r>
              <a:rPr lang="ru-RU" sz="1800" i="1" dirty="0"/>
              <a:t>использовать поверхность стола или лист плотной цветной бумаги) </a:t>
            </a:r>
            <a:r>
              <a:rPr lang="ru-RU" sz="2000" dirty="0"/>
              <a:t>фигурку из спичек и просит ребенка самостоятельно в точности повторить ее</a:t>
            </a:r>
            <a:r>
              <a:rPr lang="ru-RU" sz="2000" dirty="0" smtClean="0"/>
              <a:t>.  - А вот вам идеи фигурок!</a:t>
            </a:r>
            <a:endParaRPr lang="ru-RU" sz="2000" dirty="0"/>
          </a:p>
        </p:txBody>
      </p:sp>
      <p:pic>
        <p:nvPicPr>
          <p:cNvPr id="3074" name="Picture 2" descr="https://pp.userapi.com/c639621/v639621966/3d7dc/PLx21fB5RQ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55" t="16861" r="19671" b="18023"/>
          <a:stretch/>
        </p:blipFill>
        <p:spPr bwMode="auto">
          <a:xfrm>
            <a:off x="197709" y="1606378"/>
            <a:ext cx="2557849" cy="276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85592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93" r="53852" b="7069"/>
          <a:stretch/>
        </p:blipFill>
        <p:spPr bwMode="auto">
          <a:xfrm>
            <a:off x="2891482" y="2755558"/>
            <a:ext cx="3059038" cy="276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38" t="3320" b="13443"/>
          <a:stretch/>
        </p:blipFill>
        <p:spPr bwMode="auto">
          <a:xfrm>
            <a:off x="6163385" y="1606378"/>
            <a:ext cx="2875005" cy="2743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9603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imbisaniebelli.it/wp-content/uploads/2014/03/ugo-il-bruco-ret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3898" y="4646141"/>
            <a:ext cx="2620647" cy="19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 «Закончи предложение» </a:t>
            </a:r>
            <a:r>
              <a:rPr lang="ru-RU" sz="1800" i="1" dirty="0"/>
              <a:t>(употребление всех форм косвенных падежей имен существительных в единственном числе).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778" y="1025612"/>
            <a:ext cx="8674443" cy="5151352"/>
          </a:xfrm>
        </p:spPr>
        <p:txBody>
          <a:bodyPr>
            <a:normAutofit/>
          </a:bodyPr>
          <a:lstStyle/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Муравей сидел около ... .</a:t>
            </a:r>
          </a:p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Божья коровка ползла по ... .	</a:t>
            </a:r>
          </a:p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Жук спрятался  под ... .</a:t>
            </a:r>
          </a:p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Муха села на ....	</a:t>
            </a:r>
          </a:p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Гусеница сидела на ... .</a:t>
            </a:r>
          </a:p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Муха ползла по ....</a:t>
            </a:r>
          </a:p>
          <a:p>
            <a:pPr marL="0" lvl="0" indent="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  </a:t>
            </a:r>
            <a:r>
              <a:rPr lang="ru-RU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Дидактическая игра «Бывает — не бывает» </a:t>
            </a:r>
            <a:endParaRPr lang="ru-RU" sz="26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  <a:p>
            <a:pPr marL="0" lvl="0" indent="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sz="2000" i="1" dirty="0" smtClean="0">
                <a:solidFill>
                  <a:prstClr val="black"/>
                </a:solidFill>
                <a:latin typeface="Georgia"/>
              </a:rPr>
              <a:t>(</a:t>
            </a:r>
            <a:r>
              <a:rPr lang="ru-RU" sz="2000" i="1" dirty="0">
                <a:solidFill>
                  <a:prstClr val="black"/>
                </a:solidFill>
                <a:latin typeface="Georgia"/>
              </a:rPr>
              <a:t>понимание логико-грамматических конструкций).</a:t>
            </a:r>
          </a:p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Девочка ловит бабочку. Девочка поймана бабочкой. Бабочка поймана девочкой.</a:t>
            </a:r>
          </a:p>
          <a:p>
            <a:pPr marL="274320" lvl="0" indent="-274320">
              <a:lnSpc>
                <a:spcPct val="100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</a:rPr>
              <a:t>Бабочка ловит девочку. Девочка поймала бабочку. Бабочка поймала девочку.</a:t>
            </a:r>
          </a:p>
          <a:p>
            <a:endParaRPr lang="ru-RU" dirty="0"/>
          </a:p>
        </p:txBody>
      </p:sp>
      <p:pic>
        <p:nvPicPr>
          <p:cNvPr id="4" name="Picture 4" descr="http://gifok.net/images/2015/10/09/Butterflies_3_153.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1154" y="908720"/>
            <a:ext cx="2583438" cy="24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055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124a/0004cd39-bd953dc6/hello_html_447943d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2508" y="4246416"/>
            <a:ext cx="4732638" cy="283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32" y="163208"/>
            <a:ext cx="8181717" cy="578197"/>
          </a:xfrm>
        </p:spPr>
        <p:txBody>
          <a:bodyPr/>
          <a:lstStyle/>
          <a:p>
            <a:r>
              <a:rPr lang="ru-RU" sz="2500" b="1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Тема:</a:t>
            </a:r>
            <a:r>
              <a:rPr lang="ru-RU" sz="25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Times New Roman"/>
              </a:rPr>
              <a:t> </a:t>
            </a:r>
            <a:r>
              <a:rPr lang="ru-RU" sz="2500" b="1" i="1" dirty="0">
                <a:solidFill>
                  <a:srgbClr val="0070C0"/>
                </a:solidFill>
                <a:latin typeface="Georgia"/>
                <a:ea typeface="Times New Roman"/>
                <a:cs typeface="Times New Roman"/>
              </a:rPr>
              <a:t>«Школа. </a:t>
            </a:r>
            <a:r>
              <a:rPr lang="ru-RU" sz="2500" b="1" i="1" dirty="0" smtClean="0">
                <a:solidFill>
                  <a:srgbClr val="0070C0"/>
                </a:solidFill>
                <a:latin typeface="Georgia"/>
                <a:ea typeface="Times New Roman"/>
                <a:cs typeface="Times New Roman"/>
              </a:rPr>
              <a:t>Школьные принадлежности</a:t>
            </a:r>
            <a:r>
              <a:rPr lang="ru-RU" sz="2500" b="1" i="1" dirty="0">
                <a:solidFill>
                  <a:srgbClr val="0070C0"/>
                </a:solidFill>
                <a:latin typeface="Georgia"/>
                <a:ea typeface="Times New Roman"/>
                <a:cs typeface="Times New Roman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779" y="605482"/>
            <a:ext cx="8550876" cy="5239264"/>
          </a:xfrm>
        </p:spPr>
        <p:txBody>
          <a:bodyPr>
            <a:normAutofit/>
          </a:bodyPr>
          <a:lstStyle/>
          <a:p>
            <a:pPr marL="274320" lvl="0" indent="190500" algn="just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 smtClean="0"/>
              <a:t>Побеседуйте с ребёнком о школе.</a:t>
            </a: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О </a:t>
            </a: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том, для чего дети ходят в школу, кто учит детей в школе, какие школьные предметы преподают в </a:t>
            </a: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школе.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74320" lvl="0" indent="190500" algn="just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 </a:t>
            </a: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Рассмотрите </a:t>
            </a: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вместе с ребенком школьные принадлежности, </a:t>
            </a: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поговорите </a:t>
            </a: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о том, для чего нужна каждая из этих </a:t>
            </a: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вещей.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74320" lvl="0" indent="190500" algn="just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 </a:t>
            </a: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Задать </a:t>
            </a: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ребенку вопросы: что школьники кладут в пенал? в портфель?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74320" lvl="0" indent="190500" algn="just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Сходите с </a:t>
            </a: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ребенком в магазин, где продают канцелярские  товары, или </a:t>
            </a:r>
            <a:endParaRPr lang="ru-RU" sz="2400" dirty="0" smtClean="0">
              <a:solidFill>
                <a:prstClr val="black"/>
              </a:solidFill>
              <a:latin typeface="Georgia"/>
              <a:ea typeface="Times New Roman"/>
              <a:cs typeface="Times New Roman"/>
            </a:endParaRPr>
          </a:p>
          <a:p>
            <a:pPr marL="274320" lvl="0" indent="0" algn="just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школьную ярмарку</a:t>
            </a:r>
            <a:r>
              <a:rPr lang="ru-RU" sz="2400" dirty="0" smtClean="0">
                <a:solidFill>
                  <a:prstClr val="black"/>
                </a:solidFill>
                <a:latin typeface="Georgia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652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862403"/>
          </a:xfrm>
        </p:spPr>
        <p:txBody>
          <a:bodyPr/>
          <a:lstStyle/>
          <a:p>
            <a:r>
              <a:rPr lang="ru-RU" sz="25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«Отгадай загадку и найди отгадку»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924" y="753762"/>
            <a:ext cx="8785553" cy="5423201"/>
          </a:xfrm>
        </p:spPr>
        <p:txBody>
          <a:bodyPr>
            <a:normAutofit/>
          </a:bodyPr>
          <a:lstStyle/>
          <a:p>
            <a:pPr marL="274320" lvl="0" indent="19050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Новый дом несу в руке. Двери дома на замке. </a:t>
            </a:r>
          </a:p>
          <a:p>
            <a:pPr marL="274320" lvl="0" indent="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   А живут в доме том книжки, ручки и альбом. ...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74320" lvl="0" indent="19050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Чёрный Ивашка — деревянная рубашка.</a:t>
            </a:r>
          </a:p>
          <a:p>
            <a:pPr marL="274320" lvl="0" indent="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   Где носом пройдет — там заметку кладет. ...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74320" lvl="0" indent="19050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То я в клетку, то в линейку, н</a:t>
            </a:r>
            <a:r>
              <a:rPr lang="ru-RU" sz="2200" dirty="0" smtClean="0">
                <a:solidFill>
                  <a:prstClr val="black"/>
                </a:solidFill>
                <a:ea typeface="Times New Roman"/>
                <a:cs typeface="Times New Roman"/>
              </a:rPr>
              <a:t>аписать </a:t>
            </a: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на мне сумей-ка! </a:t>
            </a:r>
          </a:p>
          <a:p>
            <a:pPr marL="274320" lvl="0" indent="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   Можешь и нарисовать. Что такое я? ...</a:t>
            </a:r>
          </a:p>
          <a:p>
            <a:pPr marL="274320" lvl="0" indent="19050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Белый камешек растаял, </a:t>
            </a:r>
          </a:p>
          <a:p>
            <a:pPr marL="274320" lvl="0" indent="0">
              <a:lnSpc>
                <a:spcPct val="115000"/>
              </a:lnSpc>
              <a:spcBef>
                <a:spcPts val="580"/>
              </a:spcBef>
              <a:buClr>
                <a:srgbClr val="A5B592"/>
              </a:buClr>
              <a:buSzPct val="85000"/>
              <a:buNone/>
            </a:pPr>
            <a:r>
              <a:rPr lang="ru-RU" sz="2200" dirty="0">
                <a:solidFill>
                  <a:prstClr val="black"/>
                </a:solidFill>
                <a:ea typeface="Times New Roman"/>
                <a:cs typeface="Times New Roman"/>
              </a:rPr>
              <a:t>   На доске следы оставил. ...</a:t>
            </a:r>
            <a:endParaRPr lang="ru-RU" sz="2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6" name="Picture 9" descr="http://www.mamochki22.ru/forum/uploads/monthly_02_2016/post-3-0-06347000-14543033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940" y="4500994"/>
            <a:ext cx="2160240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78353"/>
            <a:ext cx="1685181" cy="168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1.bp.blogspot.com/-seS_1-owjEI/Vp_AHliMCsI/AAAAAAAAAy8/lygwaPXXQqU/s320/ruler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05593">
            <a:off x="4534854" y="4917124"/>
            <a:ext cx="2568353" cy="12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ree-icons-download.net/images/eraser-icon-2418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7" t="23625" r="1917" b="14527"/>
          <a:stretch/>
        </p:blipFill>
        <p:spPr bwMode="auto">
          <a:xfrm flipH="1">
            <a:off x="4769707" y="3700043"/>
            <a:ext cx="1482811" cy="9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ngimg.com/uploads/chalk/chalk_PNG2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46" t="21085" r="16873" b="19487"/>
          <a:stretch/>
        </p:blipFill>
        <p:spPr bwMode="auto">
          <a:xfrm>
            <a:off x="2551748" y="4638678"/>
            <a:ext cx="1908939" cy="14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-fotki.yandex.ru/get/4411/47407354.294/0_8f5c1_5e46033f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1264" y="3310280"/>
            <a:ext cx="2110213" cy="22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4571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676</TotalTime>
  <Words>725</Words>
  <Application>Microsoft Office PowerPoint</Application>
  <PresentationFormat>Экран (4:3)</PresentationFormat>
  <Paragraphs>104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Слайд 1</vt:lpstr>
      <vt:lpstr>- Рассмотрите с ребёнком  картину «Лето красное пришло...»</vt:lpstr>
      <vt:lpstr>Слайд 3</vt:lpstr>
      <vt:lpstr>- Поиграйте в игру «Расскажи, какое?» </vt:lpstr>
      <vt:lpstr>- Загадайте ребёнку загадки, а он пусть найдёт отгадки.</vt:lpstr>
      <vt:lpstr>Игра «Выложи фигурку из спичек» Взрослый выкладывает на ровной однотонной поверхности  (можно использовать поверхность стола или лист плотной цветной бумаги) фигурку из спичек и просит ребенка самостоятельно в точности повторить ее.  - А вот вам идеи фигурок!</vt:lpstr>
      <vt:lpstr>Дидактическая игра «Закончи предложение» (употребление всех форм косвенных падежей имен существительных в единственном числе).</vt:lpstr>
      <vt:lpstr>Тема: «Школа. Школьные принадлежности»</vt:lpstr>
      <vt:lpstr>«Отгадай загадку и найди отгадку»</vt:lpstr>
      <vt:lpstr>Игра "Скажи наоборот"</vt:lpstr>
      <vt:lpstr>Слайд 11</vt:lpstr>
      <vt:lpstr>- Прочитайте ребёнку сказку.</vt:lpstr>
      <vt:lpstr>Слайд 13</vt:lpstr>
      <vt:lpstr>- Вспомните, какие у насекомых есть части тела и поиграйте в игру «Прятки»  (Предложите ребёнку назвать части тела насекомых, которые спрятаны за кружком)</vt:lpstr>
      <vt:lpstr>А вот вам несколько креативных игр,</vt:lpstr>
      <vt:lpstr>«Обведи и вырежи»</vt:lpstr>
      <vt:lpstr>«Посчитай и разложи»</vt:lpstr>
      <vt:lpstr>«Картины из пуговиц»</vt:lpstr>
      <vt:lpstr>«Найди правильный узор»</vt:lpstr>
      <vt:lpstr>«Составь узор из резинок»</vt:lpstr>
      <vt:lpstr>«Моделируем фигуры своими руками»  Чтобы занять ребенка дома с пользой и без особых затрат, дайте ему пластилин и зубочистки</vt:lpstr>
      <vt:lpstr>«Игры с солнечным светом» Поставьте фигурки на солнце, положите рядом лист бумаги и предложите ребёнку обвести тень по контуру.</vt:lpstr>
      <vt:lpstr>«Игры с водой»</vt:lpstr>
      <vt:lpstr>Буду рада, если мои рекомендации  ВАМ пригодятся!  Желаю удачи и приятного отдыха!</vt:lpstr>
      <vt:lpstr>Источники: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722</cp:lastModifiedBy>
  <cp:revision>139</cp:revision>
  <dcterms:created xsi:type="dcterms:W3CDTF">2016-11-18T14:12:19Z</dcterms:created>
  <dcterms:modified xsi:type="dcterms:W3CDTF">2022-05-31T05:34:04Z</dcterms:modified>
</cp:coreProperties>
</file>