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8" r:id="rId4"/>
    <p:sldId id="258" r:id="rId5"/>
    <p:sldId id="259" r:id="rId6"/>
    <p:sldId id="261" r:id="rId7"/>
    <p:sldId id="262" r:id="rId8"/>
    <p:sldId id="263" r:id="rId9"/>
    <p:sldId id="264" r:id="rId10"/>
    <p:sldId id="265" r:id="rId11"/>
    <p:sldId id="266" r:id="rId12"/>
    <p:sldId id="267" r:id="rId13"/>
    <p:sldId id="270" r:id="rId14"/>
    <p:sldId id="271" r:id="rId15"/>
    <p:sldId id="276" r:id="rId16"/>
    <p:sldId id="273" r:id="rId17"/>
    <p:sldId id="274" r:id="rId18"/>
    <p:sldId id="275" r:id="rId19"/>
    <p:sldId id="269" r:id="rId20"/>
    <p:sldId id="272"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B4C"/>
    <a:srgbClr val="006600"/>
    <a:srgbClr val="002B70"/>
    <a:srgbClr val="0D3E95"/>
    <a:srgbClr val="145CDE"/>
    <a:srgbClr val="002560"/>
    <a:srgbClr val="2975FF"/>
    <a:srgbClr val="9CBCF6"/>
    <a:srgbClr val="6199FF"/>
    <a:srgbClr val="6DA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6" autoAdjust="0"/>
    <p:restoredTop sz="94660"/>
  </p:normalViewPr>
  <p:slideViewPr>
    <p:cSldViewPr>
      <p:cViewPr varScale="1">
        <p:scale>
          <a:sx n="71" d="100"/>
          <a:sy n="71" d="100"/>
        </p:scale>
        <p:origin x="-151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45DFA28-87F8-40C8-9560-6BEF5C9E4EF3}" type="datetimeFigureOut">
              <a:rPr lang="ru-RU" smtClean="0"/>
              <a:pPr/>
              <a:t>06.12.2016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04F74E-87E3-4B59-9E87-2E297F912FF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45DFA28-87F8-40C8-9560-6BEF5C9E4EF3}" type="datetimeFigureOut">
              <a:rPr lang="ru-RU" smtClean="0"/>
              <a:pPr/>
              <a:t>06.12.2016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04F74E-87E3-4B59-9E87-2E297F912FF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45DFA28-87F8-40C8-9560-6BEF5C9E4EF3}" type="datetimeFigureOut">
              <a:rPr lang="ru-RU" smtClean="0"/>
              <a:pPr/>
              <a:t>06.12.2016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04F74E-87E3-4B59-9E87-2E297F912FF4}"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143000"/>
          </a:xfrm>
        </p:spPr>
        <p:txBody>
          <a:bodyPr/>
          <a:lstStyle/>
          <a:p>
            <a:r>
              <a:rPr lang="ru-RU" dirty="0" smtClean="0"/>
              <a:t>Образец заголовка</a:t>
            </a:r>
            <a:endParaRPr lang="ru-RU" dirty="0"/>
          </a:p>
        </p:txBody>
      </p:sp>
      <p:sp>
        <p:nvSpPr>
          <p:cNvPr id="3" name="Дата 2"/>
          <p:cNvSpPr>
            <a:spLocks noGrp="1"/>
          </p:cNvSpPr>
          <p:nvPr>
            <p:ph type="dt" sz="half" idx="10"/>
          </p:nvPr>
        </p:nvSpPr>
        <p:spPr/>
        <p:txBody>
          <a:bodyPr/>
          <a:lstStyle/>
          <a:p>
            <a:fld id="{465B7319-8752-43DC-9251-6FF6EC4E5500}" type="datetimeFigureOut">
              <a:rPr lang="ru-RU" smtClean="0"/>
              <a:pPr/>
              <a:t>06.12.2016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A00933E-8E9E-46F7-A2F2-BCFA8E62F16D}"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143000"/>
          </a:xfrm>
        </p:spPr>
        <p:txBody>
          <a:bodyPr/>
          <a:lstStyle/>
          <a:p>
            <a:r>
              <a:rPr lang="ru-RU" dirty="0" smtClean="0"/>
              <a:t>Образец заголовка</a:t>
            </a:r>
            <a:endParaRPr lang="ru-RU" dirty="0"/>
          </a:p>
        </p:txBody>
      </p:sp>
      <p:sp>
        <p:nvSpPr>
          <p:cNvPr id="3" name="Дата 2"/>
          <p:cNvSpPr>
            <a:spLocks noGrp="1"/>
          </p:cNvSpPr>
          <p:nvPr>
            <p:ph type="dt" sz="half" idx="10"/>
          </p:nvPr>
        </p:nvSpPr>
        <p:spPr/>
        <p:txBody>
          <a:bodyPr/>
          <a:lstStyle/>
          <a:p>
            <a:fld id="{465B7319-8752-43DC-9251-6FF6EC4E5500}" type="datetimeFigureOut">
              <a:rPr lang="ru-RU" smtClean="0"/>
              <a:pPr/>
              <a:t>06.12.2016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A00933E-8E9E-46F7-A2F2-BCFA8E62F16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45DFA28-87F8-40C8-9560-6BEF5C9E4EF3}" type="datetimeFigureOut">
              <a:rPr lang="ru-RU" smtClean="0"/>
              <a:pPr/>
              <a:t>06.12.2016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04F74E-87E3-4B59-9E87-2E297F912FF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45DFA28-87F8-40C8-9560-6BEF5C9E4EF3}" type="datetimeFigureOut">
              <a:rPr lang="ru-RU" smtClean="0"/>
              <a:pPr/>
              <a:t>06.12.2016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04F74E-87E3-4B59-9E87-2E297F912FF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45DFA28-87F8-40C8-9560-6BEF5C9E4EF3}" type="datetimeFigureOut">
              <a:rPr lang="ru-RU" smtClean="0"/>
              <a:pPr/>
              <a:t>06.12.2016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C04F74E-87E3-4B59-9E87-2E297F912FF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45DFA28-87F8-40C8-9560-6BEF5C9E4EF3}" type="datetimeFigureOut">
              <a:rPr lang="ru-RU" smtClean="0"/>
              <a:pPr/>
              <a:t>06.12.2016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C04F74E-87E3-4B59-9E87-2E297F912FF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45DFA28-87F8-40C8-9560-6BEF5C9E4EF3}" type="datetimeFigureOut">
              <a:rPr lang="ru-RU" smtClean="0"/>
              <a:pPr/>
              <a:t>06.12.2016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C04F74E-87E3-4B59-9E87-2E297F912FF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45DFA28-87F8-40C8-9560-6BEF5C9E4EF3}" type="datetimeFigureOut">
              <a:rPr lang="ru-RU" smtClean="0"/>
              <a:pPr/>
              <a:t>06.12.2016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C04F74E-87E3-4B59-9E87-2E297F912FF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45DFA28-87F8-40C8-9560-6BEF5C9E4EF3}" type="datetimeFigureOut">
              <a:rPr lang="ru-RU" smtClean="0"/>
              <a:pPr/>
              <a:t>06.12.2016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C04F74E-87E3-4B59-9E87-2E297F912FF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45DFA28-87F8-40C8-9560-6BEF5C9E4EF3}" type="datetimeFigureOut">
              <a:rPr lang="ru-RU" smtClean="0"/>
              <a:pPr/>
              <a:t>06.12.2016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C04F74E-87E3-4B59-9E87-2E297F912FF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DFA28-87F8-40C8-9560-6BEF5C9E4EF3}" type="datetimeFigureOut">
              <a:rPr lang="ru-RU" smtClean="0"/>
              <a:pPr/>
              <a:t>06.12.2016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04F74E-87E3-4B59-9E87-2E297F912FF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3.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3.xml"/><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3.xml"/><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3.xml"/><Relationship Id="rId4" Type="http://schemas.openxmlformats.org/officeDocument/2006/relationships/image" Target="../media/image42.jpeg"/></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img-fotki.yandex.ru/get/6517/23869276.9d/0_961d4_c2127914_XXL.png" TargetMode="External"/><Relationship Id="rId2" Type="http://schemas.openxmlformats.org/officeDocument/2006/relationships/hyperlink" Target="http://s3.uploads.ru/BdO9t.png" TargetMode="External"/><Relationship Id="rId1" Type="http://schemas.openxmlformats.org/officeDocument/2006/relationships/slideLayout" Target="../slideLayouts/slideLayout7.xml"/><Relationship Id="rId6" Type="http://schemas.openxmlformats.org/officeDocument/2006/relationships/hyperlink" Target="http://www.millionpodarkov.ru/" TargetMode="External"/><Relationship Id="rId5" Type="http://schemas.openxmlformats.org/officeDocument/2006/relationships/hyperlink" Target="http://jinglebells.jimdo.com/" TargetMode="External"/><Relationship Id="rId4" Type="http://schemas.openxmlformats.org/officeDocument/2006/relationships/hyperlink" Target="http://menzurka.ucoz.ru/_ph/10/2/450738023.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539552" y="548680"/>
            <a:ext cx="8136904" cy="1800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6000" b="1" i="0" u="none" strike="noStrike" kern="1200" normalizeH="0" baseline="0" noProof="0" dirty="0">
              <a:ln w="17780" cmpd="sng">
                <a:solidFill>
                  <a:schemeClr val="accent1">
                    <a:tint val="3000"/>
                  </a:schemeClr>
                </a:solidFill>
                <a:prstDash val="solid"/>
                <a:miter lim="800000"/>
              </a:ln>
              <a:solidFill>
                <a:srgbClr val="006600"/>
              </a:solidFill>
              <a:effectLst>
                <a:outerShdw blurRad="55000" dist="50800" dir="5400000" algn="tl">
                  <a:srgbClr val="000000">
                    <a:alpha val="33000"/>
                  </a:srgbClr>
                </a:outerShdw>
              </a:effectLst>
              <a:uLnTx/>
              <a:uFillTx/>
              <a:latin typeface="+mn-lt"/>
              <a:ea typeface="+mj-ea"/>
              <a:cs typeface="+mj-cs"/>
            </a:endParaRPr>
          </a:p>
        </p:txBody>
      </p:sp>
      <p:sp>
        <p:nvSpPr>
          <p:cNvPr id="3" name="Подзаголовок 2"/>
          <p:cNvSpPr>
            <a:spLocks noGrp="1"/>
          </p:cNvSpPr>
          <p:nvPr>
            <p:ph type="subTitle" idx="1"/>
          </p:nvPr>
        </p:nvSpPr>
        <p:spPr>
          <a:xfrm>
            <a:off x="1000100" y="1000108"/>
            <a:ext cx="7286676" cy="2857520"/>
          </a:xfrm>
          <a:prstGeom prst="roundRect">
            <a:avLst>
              <a:gd name="adj" fmla="val 1782"/>
            </a:avLst>
          </a:prstGeom>
          <a:noFill/>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Bef>
                <a:spcPts val="0"/>
              </a:spcBef>
            </a:pPr>
            <a:r>
              <a:rPr lang="ru-RU"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Как празднуют Новый год в разных странах мира</a:t>
            </a:r>
            <a:endParaRPr lang="ru-RU" sz="60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fireballs.jpg"/>
          <p:cNvPicPr>
            <a:picLocks noChangeAspect="1"/>
          </p:cNvPicPr>
          <p:nvPr/>
        </p:nvPicPr>
        <p:blipFill>
          <a:blip r:embed="rId2"/>
          <a:stretch>
            <a:fillRect/>
          </a:stretch>
        </p:blipFill>
        <p:spPr>
          <a:xfrm>
            <a:off x="5072066" y="571480"/>
            <a:ext cx="2906568" cy="3245645"/>
          </a:xfrm>
          <a:prstGeom prst="rect">
            <a:avLst/>
          </a:prstGeom>
        </p:spPr>
      </p:pic>
      <p:sp>
        <p:nvSpPr>
          <p:cNvPr id="2" name="Заголовок 1"/>
          <p:cNvSpPr>
            <a:spLocks noGrp="1"/>
          </p:cNvSpPr>
          <p:nvPr>
            <p:ph type="title"/>
          </p:nvPr>
        </p:nvSpPr>
        <p:spPr>
          <a:xfrm>
            <a:off x="500034" y="214290"/>
            <a:ext cx="8229600" cy="1143000"/>
          </a:xfrm>
        </p:spPr>
        <p:txBody>
          <a:bodyPr>
            <a:normAutofit/>
          </a:bodyPr>
          <a:lstStyle/>
          <a:p>
            <a:r>
              <a:rPr lang="ru-RU" sz="6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onotype Corsiva" pitchFamily="66" charset="0"/>
              </a:rPr>
              <a:t>Шотландия</a:t>
            </a:r>
            <a:endParaRPr lang="ru-RU" sz="6000" dirty="0"/>
          </a:p>
        </p:txBody>
      </p:sp>
      <p:sp>
        <p:nvSpPr>
          <p:cNvPr id="3" name="Прямоугольник 2"/>
          <p:cNvSpPr/>
          <p:nvPr/>
        </p:nvSpPr>
        <p:spPr>
          <a:xfrm>
            <a:off x="500034" y="1071546"/>
            <a:ext cx="4572000" cy="2800767"/>
          </a:xfrm>
          <a:prstGeom prst="rect">
            <a:avLst/>
          </a:prstGeom>
        </p:spPr>
        <p:txBody>
          <a:bodyPr>
            <a:spAutoFit/>
          </a:bodyPr>
          <a:lstStyle/>
          <a:p>
            <a:pPr algn="ctr"/>
            <a:r>
              <a:rPr lang="ru-RU" sz="1600" dirty="0" smtClean="0"/>
              <a:t>В Шотландии праздник Нового года называется </a:t>
            </a:r>
            <a:r>
              <a:rPr lang="ru-RU" sz="1600" dirty="0" err="1" smtClean="0"/>
              <a:t>Хогмани</a:t>
            </a:r>
            <a:r>
              <a:rPr lang="ru-RU" sz="1600" dirty="0" smtClean="0"/>
              <a:t>. По древней традиции на новогоднюю ночь поджигают бочки с дегтем и катят их по улицам, сжигая, таким интересным образом, старый год и приглашая новый. Шотландцы верят, что от того, кто войдет первым в их жилище в новом году, зависит удача или неудача в семье на весь следующий год. Большую удачу, по их мнению, принесет мужчина с темными волосами, который вносит в дом подарки. </a:t>
            </a:r>
            <a:endParaRPr lang="ru-RU" sz="1600" dirty="0"/>
          </a:p>
        </p:txBody>
      </p:sp>
      <p:sp>
        <p:nvSpPr>
          <p:cNvPr id="4" name="Прямоугольник 3"/>
          <p:cNvSpPr/>
          <p:nvPr/>
        </p:nvSpPr>
        <p:spPr>
          <a:xfrm>
            <a:off x="4214810" y="3786190"/>
            <a:ext cx="4572000" cy="2062103"/>
          </a:xfrm>
          <a:prstGeom prst="rect">
            <a:avLst/>
          </a:prstGeom>
        </p:spPr>
        <p:txBody>
          <a:bodyPr>
            <a:spAutoFit/>
          </a:bodyPr>
          <a:lstStyle/>
          <a:p>
            <a:pPr algn="ctr"/>
            <a:r>
              <a:rPr lang="ru-RU" sz="1600" dirty="0" smtClean="0"/>
              <a:t>В новогоднюю ночь шотландцы топят камин и всей семьей рассаживаются вокруг него в ожидании боя часов. Когда стрелка часов приближается к двенадцати, хозяин дома должен встать и, не сказав ни слова, просто открыть дверь. Он будет держать ее открытой до тех пор, пока часы не пробьют последний удар. Так он выпустит старый год и впустит наступающий.</a:t>
            </a:r>
            <a:endParaRPr lang="ru-RU" sz="1600" dirty="0"/>
          </a:p>
        </p:txBody>
      </p:sp>
      <p:pic>
        <p:nvPicPr>
          <p:cNvPr id="6" name="Рисунок 5" descr="1294303172_19568-1366x768.jpg"/>
          <p:cNvPicPr>
            <a:picLocks noChangeAspect="1"/>
          </p:cNvPicPr>
          <p:nvPr/>
        </p:nvPicPr>
        <p:blipFill>
          <a:blip r:embed="rId3"/>
          <a:srcRect l="3030" r="15152"/>
          <a:stretch>
            <a:fillRect/>
          </a:stretch>
        </p:blipFill>
        <p:spPr>
          <a:xfrm>
            <a:off x="428596" y="3857628"/>
            <a:ext cx="3740202" cy="2566993"/>
          </a:xfrm>
          <a:prstGeom prst="rect">
            <a:avLst/>
          </a:prstGeom>
        </p:spPr>
      </p:pic>
    </p:spTree>
  </p:cSld>
  <p:clrMapOvr>
    <a:masterClrMapping/>
  </p:clrMapOvr>
  <p:transition>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143000"/>
          </a:xfrm>
        </p:spPr>
        <p:txBody>
          <a:bodyPr>
            <a:normAutofit/>
          </a:bodyPr>
          <a:lstStyle/>
          <a:p>
            <a:r>
              <a:rPr lang="ru-RU" sz="6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onotype Corsiva" pitchFamily="66" charset="0"/>
              </a:rPr>
              <a:t>Куба</a:t>
            </a:r>
            <a:endParaRPr lang="ru-RU" sz="6000" dirty="0"/>
          </a:p>
        </p:txBody>
      </p:sp>
      <p:sp>
        <p:nvSpPr>
          <p:cNvPr id="3" name="Прямоугольник 2"/>
          <p:cNvSpPr/>
          <p:nvPr/>
        </p:nvSpPr>
        <p:spPr>
          <a:xfrm>
            <a:off x="4286248" y="4286256"/>
            <a:ext cx="4572000" cy="1600438"/>
          </a:xfrm>
          <a:prstGeom prst="rect">
            <a:avLst/>
          </a:prstGeom>
        </p:spPr>
        <p:txBody>
          <a:bodyPr>
            <a:spAutoFit/>
          </a:bodyPr>
          <a:lstStyle/>
          <a:p>
            <a:pPr algn="ctr"/>
            <a:r>
              <a:rPr lang="ru-RU" sz="1600" dirty="0" smtClean="0"/>
              <a:t>На Кубе в канун Нового года заполняют водой всю посуду, которая есть в доме, а в полночь начинают выливать жидкость из окон. Таким образом все жители острова Свободы желают новому году светлого и чистого, как вода, пути.</a:t>
            </a:r>
            <a:r>
              <a:rPr lang="ru-RU" dirty="0" smtClean="0"/>
              <a:t/>
            </a:r>
            <a:br>
              <a:rPr lang="ru-RU" dirty="0" smtClean="0"/>
            </a:br>
            <a:endParaRPr lang="ru-RU" dirty="0"/>
          </a:p>
        </p:txBody>
      </p:sp>
      <p:sp>
        <p:nvSpPr>
          <p:cNvPr id="4" name="Прямоугольник 3"/>
          <p:cNvSpPr/>
          <p:nvPr/>
        </p:nvSpPr>
        <p:spPr>
          <a:xfrm>
            <a:off x="500034" y="1142984"/>
            <a:ext cx="4572000" cy="2062103"/>
          </a:xfrm>
          <a:prstGeom prst="rect">
            <a:avLst/>
          </a:prstGeom>
        </p:spPr>
        <p:txBody>
          <a:bodyPr>
            <a:spAutoFit/>
          </a:bodyPr>
          <a:lstStyle/>
          <a:p>
            <a:pPr algn="ctr"/>
            <a:r>
              <a:rPr lang="ru-RU" sz="1600" dirty="0" smtClean="0"/>
              <a:t>Вместо пушистой красавицы ели, кубинцы наряжают свое хвойное дерево Араукарию или обычную пальму. На Кубе есть свой дед мороз, только не один, а целых три! И называют их </a:t>
            </a:r>
            <a:r>
              <a:rPr lang="ru-RU" sz="1600" dirty="0" err="1" smtClean="0"/>
              <a:t>Гаспар</a:t>
            </a:r>
            <a:r>
              <a:rPr lang="ru-RU" sz="1600" dirty="0" smtClean="0"/>
              <a:t>, Вальтасар и Мельхиор их считают королями магии. </a:t>
            </a:r>
            <a:r>
              <a:rPr lang="ru-RU" sz="1600" smtClean="0"/>
              <a:t>Дети  </a:t>
            </a:r>
            <a:r>
              <a:rPr lang="ru-RU" sz="1600" dirty="0" smtClean="0"/>
              <a:t>им пишут письма со своими заветными желаниями и ждут от них подарков.</a:t>
            </a:r>
            <a:endParaRPr lang="ru-RU" sz="1600" dirty="0"/>
          </a:p>
        </p:txBody>
      </p:sp>
      <p:pic>
        <p:nvPicPr>
          <p:cNvPr id="5" name="Рисунок 4" descr="457da971-c538-4a80-97f7-ee243646f20b_big.jpg"/>
          <p:cNvPicPr>
            <a:picLocks noChangeAspect="1"/>
          </p:cNvPicPr>
          <p:nvPr/>
        </p:nvPicPr>
        <p:blipFill>
          <a:blip r:embed="rId2"/>
          <a:stretch>
            <a:fillRect/>
          </a:stretch>
        </p:blipFill>
        <p:spPr>
          <a:xfrm>
            <a:off x="4929191" y="1244188"/>
            <a:ext cx="3714775" cy="2208625"/>
          </a:xfrm>
          <a:prstGeom prst="rect">
            <a:avLst/>
          </a:prstGeom>
        </p:spPr>
      </p:pic>
      <p:pic>
        <p:nvPicPr>
          <p:cNvPr id="6" name="Рисунок 5" descr="81978-Landscape_Collection_Vol_88_No_13.jpg"/>
          <p:cNvPicPr>
            <a:picLocks noChangeAspect="1"/>
          </p:cNvPicPr>
          <p:nvPr/>
        </p:nvPicPr>
        <p:blipFill>
          <a:blip r:embed="rId3"/>
          <a:stretch>
            <a:fillRect/>
          </a:stretch>
        </p:blipFill>
        <p:spPr>
          <a:xfrm>
            <a:off x="500034" y="3286124"/>
            <a:ext cx="3786214" cy="2468133"/>
          </a:xfrm>
          <a:prstGeom prst="rect">
            <a:avLst/>
          </a:prstGeom>
        </p:spPr>
      </p:pic>
    </p:spTree>
  </p:cSld>
  <p:clrMapOvr>
    <a:masterClrMapping/>
  </p:clrMapOvr>
  <p:transition>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01NP008463copy.jpg"/>
          <p:cNvPicPr>
            <a:picLocks noChangeAspect="1"/>
          </p:cNvPicPr>
          <p:nvPr/>
        </p:nvPicPr>
        <p:blipFill>
          <a:blip r:embed="rId2"/>
          <a:stretch>
            <a:fillRect/>
          </a:stretch>
        </p:blipFill>
        <p:spPr>
          <a:xfrm>
            <a:off x="5357818" y="357166"/>
            <a:ext cx="3143272" cy="2098894"/>
          </a:xfrm>
          <a:prstGeom prst="rect">
            <a:avLst/>
          </a:prstGeom>
        </p:spPr>
      </p:pic>
      <p:sp>
        <p:nvSpPr>
          <p:cNvPr id="2" name="Заголовок 1"/>
          <p:cNvSpPr>
            <a:spLocks noGrp="1"/>
          </p:cNvSpPr>
          <p:nvPr>
            <p:ph type="title"/>
          </p:nvPr>
        </p:nvSpPr>
        <p:spPr>
          <a:xfrm>
            <a:off x="428596" y="214290"/>
            <a:ext cx="8229600" cy="1143000"/>
          </a:xfrm>
        </p:spPr>
        <p:txBody>
          <a:bodyPr>
            <a:normAutofit/>
          </a:bodyPr>
          <a:lstStyle/>
          <a:p>
            <a:r>
              <a:rPr lang="ru-RU" sz="6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onotype Corsiva" pitchFamily="66" charset="0"/>
              </a:rPr>
              <a:t>Исландия</a:t>
            </a:r>
            <a:endParaRPr lang="ru-RU" sz="6000" dirty="0"/>
          </a:p>
        </p:txBody>
      </p:sp>
      <p:sp>
        <p:nvSpPr>
          <p:cNvPr id="4" name="Прямоугольник 3"/>
          <p:cNvSpPr/>
          <p:nvPr/>
        </p:nvSpPr>
        <p:spPr>
          <a:xfrm>
            <a:off x="428596" y="1142984"/>
            <a:ext cx="4572000" cy="1107996"/>
          </a:xfrm>
          <a:prstGeom prst="rect">
            <a:avLst/>
          </a:prstGeom>
        </p:spPr>
        <p:txBody>
          <a:bodyPr>
            <a:spAutoFit/>
          </a:bodyPr>
          <a:lstStyle/>
          <a:p>
            <a:pPr algn="ctr"/>
            <a:r>
              <a:rPr lang="ru-RU" sz="1600" dirty="0" smtClean="0"/>
              <a:t>Миссию Деда Мороза в Исландии по традиции выполняют «тролли». Эта компания довольно многочисленна, она включает целых тринадцать </a:t>
            </a:r>
            <a:r>
              <a:rPr lang="ru-RU" sz="1600" dirty="0" err="1" smtClean="0"/>
              <a:t>Йоуласвейннов</a:t>
            </a:r>
            <a:r>
              <a:rPr lang="ru-RU" dirty="0" smtClean="0"/>
              <a:t>. </a:t>
            </a:r>
            <a:endParaRPr lang="ru-RU" dirty="0"/>
          </a:p>
        </p:txBody>
      </p:sp>
      <p:sp>
        <p:nvSpPr>
          <p:cNvPr id="5" name="Прямоугольник 4"/>
          <p:cNvSpPr/>
          <p:nvPr/>
        </p:nvSpPr>
        <p:spPr>
          <a:xfrm>
            <a:off x="4357686" y="2428868"/>
            <a:ext cx="4572000" cy="1323439"/>
          </a:xfrm>
          <a:prstGeom prst="rect">
            <a:avLst/>
          </a:prstGeom>
        </p:spPr>
        <p:txBody>
          <a:bodyPr>
            <a:spAutoFit/>
          </a:bodyPr>
          <a:lstStyle/>
          <a:p>
            <a:pPr algn="ctr"/>
            <a:r>
              <a:rPr lang="ru-RU" sz="1600" dirty="0" smtClean="0"/>
              <a:t>Мальчики и девочки в Исландии начинают выставлять красный сапожок на окошко</a:t>
            </a:r>
            <a:r>
              <a:rPr lang="ru-RU" sz="1600" b="1" dirty="0" smtClean="0"/>
              <a:t> </a:t>
            </a:r>
            <a:r>
              <a:rPr lang="ru-RU" sz="1600" dirty="0" smtClean="0"/>
              <a:t>уже к тринадцатому декабря, так как каждый из рождественских шалунов, тайно прибывающих к людям на праздник, приносит с собой подарки. </a:t>
            </a:r>
            <a:endParaRPr lang="ru-RU" sz="1600" dirty="0"/>
          </a:p>
        </p:txBody>
      </p:sp>
      <p:sp>
        <p:nvSpPr>
          <p:cNvPr id="6" name="Прямоугольник 5"/>
          <p:cNvSpPr/>
          <p:nvPr/>
        </p:nvSpPr>
        <p:spPr>
          <a:xfrm>
            <a:off x="500034" y="4143380"/>
            <a:ext cx="5214974" cy="1815882"/>
          </a:xfrm>
          <a:prstGeom prst="rect">
            <a:avLst/>
          </a:prstGeom>
        </p:spPr>
        <p:txBody>
          <a:bodyPr wrap="square">
            <a:spAutoFit/>
          </a:bodyPr>
          <a:lstStyle/>
          <a:p>
            <a:pPr algn="ctr"/>
            <a:r>
              <a:rPr lang="ru-RU" sz="1600" dirty="0" smtClean="0"/>
              <a:t>Поэтому в Исландии на протяжении всего предновогоднего месяца, декабря, родители знают, как утихомирить озорничающих малышей. Дети верят, что кое-кто из </a:t>
            </a:r>
            <a:r>
              <a:rPr lang="ru-RU" sz="1600" dirty="0" err="1" smtClean="0"/>
              <a:t>Йоуласвейннов</a:t>
            </a:r>
            <a:r>
              <a:rPr lang="ru-RU" sz="1600" dirty="0" smtClean="0"/>
              <a:t> может неожиданно заглянуть к ним в любой день с 1-го по 24-е декабря. Если они будут плохо себя вести, то в своем ботинке могут найти не подарок, а картофелину.</a:t>
            </a:r>
            <a:endParaRPr lang="ru-RU" sz="1600" dirty="0"/>
          </a:p>
        </p:txBody>
      </p:sp>
      <p:pic>
        <p:nvPicPr>
          <p:cNvPr id="8" name="Рисунок 7" descr="26463.jpg"/>
          <p:cNvPicPr>
            <a:picLocks noChangeAspect="1"/>
          </p:cNvPicPr>
          <p:nvPr/>
        </p:nvPicPr>
        <p:blipFill>
          <a:blip r:embed="rId3" cstate="print"/>
          <a:stretch>
            <a:fillRect/>
          </a:stretch>
        </p:blipFill>
        <p:spPr>
          <a:xfrm>
            <a:off x="5786446" y="3929066"/>
            <a:ext cx="2939968" cy="1891668"/>
          </a:xfrm>
          <a:prstGeom prst="rect">
            <a:avLst/>
          </a:prstGeom>
        </p:spPr>
      </p:pic>
      <p:pic>
        <p:nvPicPr>
          <p:cNvPr id="9" name="Рисунок 8" descr="67801688_Islandiya.jpg"/>
          <p:cNvPicPr>
            <a:picLocks noChangeAspect="1"/>
          </p:cNvPicPr>
          <p:nvPr/>
        </p:nvPicPr>
        <p:blipFill>
          <a:blip r:embed="rId4"/>
          <a:stretch>
            <a:fillRect/>
          </a:stretch>
        </p:blipFill>
        <p:spPr>
          <a:xfrm>
            <a:off x="500034" y="2214554"/>
            <a:ext cx="3857620" cy="1873543"/>
          </a:xfrm>
          <a:prstGeom prst="rect">
            <a:avLst/>
          </a:prstGeom>
        </p:spPr>
      </p:pic>
    </p:spTree>
  </p:cSld>
  <p:clrMapOvr>
    <a:masterClrMapping/>
  </p:clrMapOvr>
  <p:transition>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229600" cy="1143000"/>
          </a:xfrm>
        </p:spPr>
        <p:txBody>
          <a:bodyPr>
            <a:normAutofit/>
          </a:bodyPr>
          <a:lstStyle/>
          <a:p>
            <a:r>
              <a:rPr lang="ru-RU" sz="6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onotype Corsiva" pitchFamily="66" charset="0"/>
              </a:rPr>
              <a:t>Испания</a:t>
            </a:r>
            <a:endParaRPr lang="ru-RU" sz="6000" dirty="0"/>
          </a:p>
        </p:txBody>
      </p:sp>
      <p:sp>
        <p:nvSpPr>
          <p:cNvPr id="3" name="Прямоугольник 2"/>
          <p:cNvSpPr/>
          <p:nvPr/>
        </p:nvSpPr>
        <p:spPr>
          <a:xfrm>
            <a:off x="428596" y="1142984"/>
            <a:ext cx="4286264" cy="2062103"/>
          </a:xfrm>
          <a:prstGeom prst="rect">
            <a:avLst/>
          </a:prstGeom>
        </p:spPr>
        <p:txBody>
          <a:bodyPr wrap="square">
            <a:spAutoFit/>
          </a:bodyPr>
          <a:lstStyle/>
          <a:p>
            <a:r>
              <a:rPr lang="ru-RU" sz="1600" dirty="0" smtClean="0"/>
              <a:t>В Испании есть новогодний обычай: пока бьют часы надо успеть проглотить двенадцать виноградин – тогда исполнятся заветные желания. Бывает, что виноградины запивают вином. Тот, кто ест виноград в новогоднюю ночь – будет с деньгами весь год. Еще считается, что виноградина, съеденная в эту ночь, отгоняет нечистую силу.</a:t>
            </a:r>
            <a:endParaRPr lang="ru-RU" sz="1600" dirty="0"/>
          </a:p>
        </p:txBody>
      </p:sp>
      <p:sp>
        <p:nvSpPr>
          <p:cNvPr id="4" name="Прямоугольник 3"/>
          <p:cNvSpPr/>
          <p:nvPr/>
        </p:nvSpPr>
        <p:spPr>
          <a:xfrm>
            <a:off x="3929058" y="3071810"/>
            <a:ext cx="4572000" cy="1077218"/>
          </a:xfrm>
          <a:prstGeom prst="rect">
            <a:avLst/>
          </a:prstGeom>
        </p:spPr>
        <p:txBody>
          <a:bodyPr>
            <a:spAutoFit/>
          </a:bodyPr>
          <a:lstStyle/>
          <a:p>
            <a:r>
              <a:rPr lang="ru-RU" sz="1600" dirty="0" smtClean="0"/>
              <a:t>В Стране Басков Деда Мороза именуют </a:t>
            </a:r>
            <a:r>
              <a:rPr lang="ru-RU" sz="1600" dirty="0" err="1" smtClean="0"/>
              <a:t>Олентцеро</a:t>
            </a:r>
            <a:r>
              <a:rPr lang="ru-RU" sz="1600" dirty="0" smtClean="0"/>
              <a:t>. Он одет в национальную </a:t>
            </a:r>
            <a:r>
              <a:rPr lang="ru-RU" sz="1600" dirty="0" err="1" smtClean="0"/>
              <a:t>домотканную</a:t>
            </a:r>
            <a:r>
              <a:rPr lang="ru-RU" sz="1600" dirty="0" smtClean="0"/>
              <a:t> одежду и всегда носит с собой фляжку хорошего испанского вина.</a:t>
            </a:r>
            <a:endParaRPr lang="ru-RU" sz="1600" dirty="0"/>
          </a:p>
        </p:txBody>
      </p:sp>
      <p:sp>
        <p:nvSpPr>
          <p:cNvPr id="5" name="Прямоугольник 4"/>
          <p:cNvSpPr/>
          <p:nvPr/>
        </p:nvSpPr>
        <p:spPr>
          <a:xfrm>
            <a:off x="571472" y="4500570"/>
            <a:ext cx="4572000" cy="830997"/>
          </a:xfrm>
          <a:prstGeom prst="rect">
            <a:avLst/>
          </a:prstGeom>
        </p:spPr>
        <p:txBody>
          <a:bodyPr>
            <a:spAutoFit/>
          </a:bodyPr>
          <a:lstStyle/>
          <a:p>
            <a:r>
              <a:rPr lang="ru-RU" sz="1600" dirty="0" smtClean="0"/>
              <a:t>Накануне Нового года в Испании, идя в гости к кому-либо, согласно традиции надо положить в подарочную корзину шампанское и кусочек нуги.</a:t>
            </a:r>
          </a:p>
        </p:txBody>
      </p:sp>
      <p:pic>
        <p:nvPicPr>
          <p:cNvPr id="6" name="Рисунок 5" descr="2949358_95f13368.jpg"/>
          <p:cNvPicPr>
            <a:picLocks noChangeAspect="1"/>
          </p:cNvPicPr>
          <p:nvPr/>
        </p:nvPicPr>
        <p:blipFill>
          <a:blip r:embed="rId2"/>
          <a:stretch>
            <a:fillRect/>
          </a:stretch>
        </p:blipFill>
        <p:spPr>
          <a:xfrm>
            <a:off x="6072198" y="285728"/>
            <a:ext cx="2071702" cy="2762270"/>
          </a:xfrm>
          <a:prstGeom prst="rect">
            <a:avLst/>
          </a:prstGeom>
        </p:spPr>
      </p:pic>
      <p:pic>
        <p:nvPicPr>
          <p:cNvPr id="7" name="Рисунок 6" descr="1911.jpg"/>
          <p:cNvPicPr>
            <a:picLocks noChangeAspect="1"/>
          </p:cNvPicPr>
          <p:nvPr/>
        </p:nvPicPr>
        <p:blipFill>
          <a:blip r:embed="rId3" cstate="print"/>
          <a:srcRect l="13756" t="39116" r="11340"/>
          <a:stretch>
            <a:fillRect/>
          </a:stretch>
        </p:blipFill>
        <p:spPr>
          <a:xfrm>
            <a:off x="1071538" y="3214685"/>
            <a:ext cx="2428892" cy="1314833"/>
          </a:xfrm>
          <a:prstGeom prst="rect">
            <a:avLst/>
          </a:prstGeom>
        </p:spPr>
      </p:pic>
      <p:pic>
        <p:nvPicPr>
          <p:cNvPr id="8" name="Рисунок 7" descr="a61afa1eb3c0d120f525dca98a6c4c71.jpg"/>
          <p:cNvPicPr>
            <a:picLocks noChangeAspect="1"/>
          </p:cNvPicPr>
          <p:nvPr/>
        </p:nvPicPr>
        <p:blipFill>
          <a:blip r:embed="rId4"/>
          <a:stretch>
            <a:fillRect/>
          </a:stretch>
        </p:blipFill>
        <p:spPr>
          <a:xfrm>
            <a:off x="5286380" y="4214818"/>
            <a:ext cx="2786082" cy="1792563"/>
          </a:xfrm>
          <a:prstGeom prst="rect">
            <a:avLst/>
          </a:prstGeom>
        </p:spPr>
      </p:pic>
    </p:spTree>
  </p:cSld>
  <p:clrMapOvr>
    <a:masterClrMapping/>
  </p:clrMapOvr>
  <p:transition>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нг фин2.jpg"/>
          <p:cNvPicPr>
            <a:picLocks noChangeAspect="1"/>
          </p:cNvPicPr>
          <p:nvPr/>
        </p:nvPicPr>
        <p:blipFill>
          <a:blip r:embed="rId2"/>
          <a:stretch>
            <a:fillRect/>
          </a:stretch>
        </p:blipFill>
        <p:spPr>
          <a:xfrm>
            <a:off x="5143504" y="571480"/>
            <a:ext cx="3345657" cy="2676526"/>
          </a:xfrm>
          <a:prstGeom prst="rect">
            <a:avLst/>
          </a:prstGeom>
        </p:spPr>
      </p:pic>
      <p:pic>
        <p:nvPicPr>
          <p:cNvPr id="6" name="Рисунок 5" descr="jouluturg.jpg"/>
          <p:cNvPicPr>
            <a:picLocks noChangeAspect="1"/>
          </p:cNvPicPr>
          <p:nvPr/>
        </p:nvPicPr>
        <p:blipFill>
          <a:blip r:embed="rId3" cstate="print"/>
          <a:stretch>
            <a:fillRect/>
          </a:stretch>
        </p:blipFill>
        <p:spPr>
          <a:xfrm>
            <a:off x="5500694" y="3929066"/>
            <a:ext cx="2857520" cy="2125281"/>
          </a:xfrm>
          <a:prstGeom prst="rect">
            <a:avLst/>
          </a:prstGeom>
        </p:spPr>
      </p:pic>
      <p:sp>
        <p:nvSpPr>
          <p:cNvPr id="2" name="Заголовок 1"/>
          <p:cNvSpPr>
            <a:spLocks noGrp="1"/>
          </p:cNvSpPr>
          <p:nvPr>
            <p:ph type="title"/>
          </p:nvPr>
        </p:nvSpPr>
        <p:spPr>
          <a:xfrm>
            <a:off x="428596" y="142852"/>
            <a:ext cx="8229600" cy="1143000"/>
          </a:xfrm>
        </p:spPr>
        <p:txBody>
          <a:bodyPr>
            <a:normAutofit/>
          </a:bodyPr>
          <a:lstStyle/>
          <a:p>
            <a:r>
              <a:rPr lang="ru-RU" sz="6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onotype Corsiva" pitchFamily="66" charset="0"/>
              </a:rPr>
              <a:t>Финляндия</a:t>
            </a:r>
            <a:endParaRPr lang="ru-RU" sz="6000" dirty="0"/>
          </a:p>
        </p:txBody>
      </p:sp>
      <p:sp>
        <p:nvSpPr>
          <p:cNvPr id="3" name="Прямоугольник 2"/>
          <p:cNvSpPr/>
          <p:nvPr/>
        </p:nvSpPr>
        <p:spPr>
          <a:xfrm>
            <a:off x="571472" y="1071546"/>
            <a:ext cx="4572000" cy="1815882"/>
          </a:xfrm>
          <a:prstGeom prst="rect">
            <a:avLst/>
          </a:prstGeom>
        </p:spPr>
        <p:txBody>
          <a:bodyPr>
            <a:spAutoFit/>
          </a:bodyPr>
          <a:lstStyle/>
          <a:p>
            <a:r>
              <a:rPr lang="ru-RU" sz="1600" dirty="0" smtClean="0"/>
              <a:t>Настоящий Санта Клаус живет в финской Лапландии. Именно отсюда Санта Клаус или </a:t>
            </a:r>
            <a:r>
              <a:rPr lang="ru-RU" sz="1600" dirty="0" err="1" smtClean="0"/>
              <a:t>Йоулупукки</a:t>
            </a:r>
            <a:r>
              <a:rPr lang="ru-RU" sz="1600" dirty="0" smtClean="0"/>
              <a:t> отправляется на оленьей упряжке к детям всего мира. Финнам повезло больше остальных, ведь они могут прийти к Санта Клаусу в гости и встретиться с ним лично в его тереме на Северном Полярном круге.</a:t>
            </a:r>
            <a:endParaRPr lang="ru-RU" sz="1600" dirty="0"/>
          </a:p>
        </p:txBody>
      </p:sp>
      <p:sp>
        <p:nvSpPr>
          <p:cNvPr id="4" name="Прямоугольник 3"/>
          <p:cNvSpPr/>
          <p:nvPr/>
        </p:nvSpPr>
        <p:spPr>
          <a:xfrm>
            <a:off x="4071934" y="3286124"/>
            <a:ext cx="4572000" cy="584775"/>
          </a:xfrm>
          <a:prstGeom prst="rect">
            <a:avLst/>
          </a:prstGeom>
        </p:spPr>
        <p:txBody>
          <a:bodyPr>
            <a:spAutoFit/>
          </a:bodyPr>
          <a:lstStyle/>
          <a:p>
            <a:r>
              <a:rPr lang="ru-RU" sz="1600" dirty="0" smtClean="0"/>
              <a:t>Финское пиршество Нового года непременно составляют сливовый кисель и рисовая каша. </a:t>
            </a:r>
            <a:endParaRPr lang="ru-RU" sz="1600" dirty="0"/>
          </a:p>
        </p:txBody>
      </p:sp>
      <p:sp>
        <p:nvSpPr>
          <p:cNvPr id="5" name="Прямоугольник 4"/>
          <p:cNvSpPr/>
          <p:nvPr/>
        </p:nvSpPr>
        <p:spPr>
          <a:xfrm>
            <a:off x="571472" y="4286256"/>
            <a:ext cx="4572000" cy="1815882"/>
          </a:xfrm>
          <a:prstGeom prst="rect">
            <a:avLst/>
          </a:prstGeom>
        </p:spPr>
        <p:txBody>
          <a:bodyPr wrap="square">
            <a:spAutoFit/>
          </a:bodyPr>
          <a:lstStyle/>
          <a:p>
            <a:r>
              <a:rPr lang="ru-RU" sz="1600" dirty="0" smtClean="0"/>
              <a:t>Финский Новый год (как праздник) заканчивается рано. Возможно потому, что старое финское поверье говорит: кто встанет в первый день нового года рано, тот весь год будет бодрым и свежим. Кстати, финны считают, что если не бранить детей первого января, они весь год будут послушными.</a:t>
            </a:r>
            <a:endParaRPr lang="ru-RU" sz="1600" dirty="0"/>
          </a:p>
        </p:txBody>
      </p:sp>
      <p:pic>
        <p:nvPicPr>
          <p:cNvPr id="8" name="Рисунок 7" descr="50fcc12c31fec_normal_700.jpg"/>
          <p:cNvPicPr>
            <a:picLocks noChangeAspect="1"/>
          </p:cNvPicPr>
          <p:nvPr/>
        </p:nvPicPr>
        <p:blipFill>
          <a:blip r:embed="rId4" cstate="print"/>
          <a:stretch>
            <a:fillRect/>
          </a:stretch>
        </p:blipFill>
        <p:spPr>
          <a:xfrm>
            <a:off x="1214414" y="2928934"/>
            <a:ext cx="2286016" cy="1286700"/>
          </a:xfrm>
          <a:prstGeom prst="rect">
            <a:avLst/>
          </a:prstGeom>
        </p:spPr>
      </p:pic>
    </p:spTree>
  </p:cSld>
  <p:clrMapOvr>
    <a:masterClrMapping/>
  </p:clrMapOvr>
  <p:transition>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normAutofit/>
          </a:bodyPr>
          <a:lstStyle/>
          <a:p>
            <a:r>
              <a:rPr lang="ru-RU" sz="6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onotype Corsiva" pitchFamily="66" charset="0"/>
              </a:rPr>
              <a:t>Дания</a:t>
            </a:r>
            <a:endParaRPr lang="ru-RU" sz="6000" dirty="0"/>
          </a:p>
        </p:txBody>
      </p:sp>
      <p:sp>
        <p:nvSpPr>
          <p:cNvPr id="3" name="Прямоугольник 2"/>
          <p:cNvSpPr/>
          <p:nvPr/>
        </p:nvSpPr>
        <p:spPr>
          <a:xfrm>
            <a:off x="4071934" y="3286124"/>
            <a:ext cx="4572032" cy="2585323"/>
          </a:xfrm>
          <a:prstGeom prst="rect">
            <a:avLst/>
          </a:prstGeom>
        </p:spPr>
        <p:txBody>
          <a:bodyPr wrap="square">
            <a:spAutoFit/>
          </a:bodyPr>
          <a:lstStyle/>
          <a:p>
            <a:r>
              <a:rPr lang="ru-RU" sz="1600" dirty="0" smtClean="0"/>
              <a:t>Основные блюда новогоднего меню: рыба и картофель. </a:t>
            </a:r>
          </a:p>
          <a:p>
            <a:r>
              <a:rPr lang="ru-RU" sz="1600" dirty="0" smtClean="0"/>
              <a:t>В 12 часов к праздничному столу подается огромная миска сладкой рисовой каши с секретом. Сюрприз этой каши в том, что на дне миски прячется орешек или миндаль.</a:t>
            </a:r>
          </a:p>
          <a:p>
            <a:r>
              <a:rPr lang="ru-RU" sz="1600" dirty="0" smtClean="0"/>
              <a:t>Эта традиция особенно популярна у незамужних датчанок: если попадется орешек – в следующем году возьмут замуж. Всем остальным эта примета обещает просто счастливый Новый год</a:t>
            </a:r>
            <a:r>
              <a:rPr lang="ru-RU" dirty="0" smtClean="0"/>
              <a:t>.</a:t>
            </a:r>
            <a:endParaRPr lang="ru-RU" dirty="0"/>
          </a:p>
        </p:txBody>
      </p:sp>
      <p:sp>
        <p:nvSpPr>
          <p:cNvPr id="4" name="Прямоугольник 3"/>
          <p:cNvSpPr/>
          <p:nvPr/>
        </p:nvSpPr>
        <p:spPr>
          <a:xfrm>
            <a:off x="500034" y="928670"/>
            <a:ext cx="3643338" cy="2554545"/>
          </a:xfrm>
          <a:prstGeom prst="rect">
            <a:avLst/>
          </a:prstGeom>
        </p:spPr>
        <p:txBody>
          <a:bodyPr wrap="square">
            <a:spAutoFit/>
          </a:bodyPr>
          <a:lstStyle/>
          <a:p>
            <a:r>
              <a:rPr lang="ru-RU" sz="1600" dirty="0" smtClean="0"/>
              <a:t>В Дании целых два деда Мороза, и оба эти персонажа довольно необычны. Их </a:t>
            </a:r>
            <a:r>
              <a:rPr lang="ru-RU" sz="1600" dirty="0" err="1" smtClean="0"/>
              <a:t>зовутЮлеманден</a:t>
            </a:r>
            <a:r>
              <a:rPr lang="ru-RU" sz="1600" dirty="0" smtClean="0"/>
              <a:t> и </a:t>
            </a:r>
            <a:r>
              <a:rPr lang="ru-RU" sz="1600" dirty="0" err="1" smtClean="0"/>
              <a:t>Юлениссе</a:t>
            </a:r>
            <a:r>
              <a:rPr lang="ru-RU" sz="1600" dirty="0" smtClean="0"/>
              <a:t>. По существующей легенде, проживут дедушки в Гренландии среди вечного холода. У </a:t>
            </a:r>
            <a:r>
              <a:rPr lang="ru-RU" sz="1600" dirty="0" err="1" smtClean="0"/>
              <a:t>Юлемандена</a:t>
            </a:r>
            <a:r>
              <a:rPr lang="ru-RU" sz="1600" dirty="0" smtClean="0"/>
              <a:t> – большого деда имеются личные помощники – эльфы. А </a:t>
            </a:r>
            <a:r>
              <a:rPr lang="ru-RU" sz="1600" dirty="0" err="1" smtClean="0"/>
              <a:t>Юлениссе</a:t>
            </a:r>
            <a:r>
              <a:rPr lang="ru-RU" sz="1600" dirty="0" smtClean="0"/>
              <a:t> - младший Дед Мороз, живет в лесу и ездит на тележке, запряженной лисами. </a:t>
            </a:r>
          </a:p>
        </p:txBody>
      </p:sp>
      <p:sp>
        <p:nvSpPr>
          <p:cNvPr id="5" name="Прямоугольник 4"/>
          <p:cNvSpPr/>
          <p:nvPr/>
        </p:nvSpPr>
        <p:spPr>
          <a:xfrm>
            <a:off x="6215074" y="714356"/>
            <a:ext cx="2428892" cy="2554545"/>
          </a:xfrm>
          <a:prstGeom prst="rect">
            <a:avLst/>
          </a:prstGeom>
        </p:spPr>
        <p:txBody>
          <a:bodyPr wrap="square">
            <a:spAutoFit/>
          </a:bodyPr>
          <a:lstStyle/>
          <a:p>
            <a:r>
              <a:rPr lang="ru-RU" sz="1600" dirty="0" smtClean="0"/>
              <a:t>Детям в Дании на Новый год принято дарить деревянную или плюшевую елочку с выглядывающим из-под зеленых лап троллем. Датчане считают, что лесной проказник – это воплощение души дерева.</a:t>
            </a:r>
            <a:endParaRPr lang="ru-RU" sz="1600" dirty="0"/>
          </a:p>
        </p:txBody>
      </p:sp>
      <p:pic>
        <p:nvPicPr>
          <p:cNvPr id="6" name="Рисунок 5" descr="strani_5.jpg"/>
          <p:cNvPicPr>
            <a:picLocks noChangeAspect="1"/>
          </p:cNvPicPr>
          <p:nvPr/>
        </p:nvPicPr>
        <p:blipFill>
          <a:blip r:embed="rId2"/>
          <a:stretch>
            <a:fillRect/>
          </a:stretch>
        </p:blipFill>
        <p:spPr>
          <a:xfrm>
            <a:off x="4071934" y="928670"/>
            <a:ext cx="2061371" cy="2333628"/>
          </a:xfrm>
          <a:prstGeom prst="rect">
            <a:avLst/>
          </a:prstGeom>
        </p:spPr>
      </p:pic>
      <p:pic>
        <p:nvPicPr>
          <p:cNvPr id="7" name="Рисунок 6" descr="tivoli_christmas.jpg"/>
          <p:cNvPicPr>
            <a:picLocks noChangeAspect="1"/>
          </p:cNvPicPr>
          <p:nvPr/>
        </p:nvPicPr>
        <p:blipFill>
          <a:blip r:embed="rId3"/>
          <a:stretch>
            <a:fillRect/>
          </a:stretch>
        </p:blipFill>
        <p:spPr>
          <a:xfrm>
            <a:off x="714348" y="3500438"/>
            <a:ext cx="3286148" cy="2464611"/>
          </a:xfrm>
          <a:prstGeom prst="rect">
            <a:avLst/>
          </a:prstGeom>
        </p:spPr>
      </p:pic>
    </p:spTree>
  </p:cSld>
  <p:clrMapOvr>
    <a:masterClrMapping/>
  </p:clrMapOvr>
  <p:transition>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640px-Yule_goat_Gefle_Sweden_2009.jpg"/>
          <p:cNvPicPr>
            <a:picLocks noChangeAspect="1"/>
          </p:cNvPicPr>
          <p:nvPr/>
        </p:nvPicPr>
        <p:blipFill>
          <a:blip r:embed="rId2"/>
          <a:stretch>
            <a:fillRect/>
          </a:stretch>
        </p:blipFill>
        <p:spPr>
          <a:xfrm>
            <a:off x="5286380" y="357166"/>
            <a:ext cx="3214710" cy="2411033"/>
          </a:xfrm>
          <a:prstGeom prst="rect">
            <a:avLst/>
          </a:prstGeom>
        </p:spPr>
      </p:pic>
      <p:sp>
        <p:nvSpPr>
          <p:cNvPr id="2" name="Заголовок 1"/>
          <p:cNvSpPr>
            <a:spLocks noGrp="1"/>
          </p:cNvSpPr>
          <p:nvPr>
            <p:ph type="title"/>
          </p:nvPr>
        </p:nvSpPr>
        <p:spPr>
          <a:xfrm>
            <a:off x="428596" y="214290"/>
            <a:ext cx="8229600" cy="1143000"/>
          </a:xfrm>
        </p:spPr>
        <p:txBody>
          <a:bodyPr>
            <a:normAutofit/>
          </a:bodyPr>
          <a:lstStyle/>
          <a:p>
            <a:r>
              <a:rPr lang="ru-RU" sz="6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onotype Corsiva" pitchFamily="66" charset="0"/>
              </a:rPr>
              <a:t>Швеция</a:t>
            </a:r>
            <a:endParaRPr lang="ru-RU" sz="6000" dirty="0"/>
          </a:p>
        </p:txBody>
      </p:sp>
      <p:sp>
        <p:nvSpPr>
          <p:cNvPr id="32769" name="Rectangle 1"/>
          <p:cNvSpPr>
            <a:spLocks noChangeArrowheads="1"/>
          </p:cNvSpPr>
          <p:nvPr/>
        </p:nvSpPr>
        <p:spPr bwMode="auto">
          <a:xfrm>
            <a:off x="4357686" y="2786058"/>
            <a:ext cx="428628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600" dirty="0" smtClean="0"/>
              <a:t>Шведы на Новый Год традиционно дарят друг другу самодельные свечи. Такой подарок обусловлен тем, что в разгар зимы у Полярного круга темнеет рано, а свет символизирует дружбу, радушие, веселье. </a:t>
            </a:r>
          </a:p>
        </p:txBody>
      </p:sp>
      <p:sp>
        <p:nvSpPr>
          <p:cNvPr id="4" name="Прямоугольник 3"/>
          <p:cNvSpPr/>
          <p:nvPr/>
        </p:nvSpPr>
        <p:spPr>
          <a:xfrm>
            <a:off x="714348" y="1285860"/>
            <a:ext cx="4572000" cy="830997"/>
          </a:xfrm>
          <a:prstGeom prst="rect">
            <a:avLst/>
          </a:prstGeom>
        </p:spPr>
        <p:txBody>
          <a:bodyPr>
            <a:spAutoFit/>
          </a:bodyPr>
          <a:lstStyle/>
          <a:p>
            <a:r>
              <a:rPr lang="ru-RU" sz="1600" dirty="0" smtClean="0"/>
              <a:t>На Новый год в Швеции есть традиция - сжигать огромного соломенного козла. А так же разбивать посуду о двери домов своих друзей.</a:t>
            </a:r>
            <a:endParaRPr lang="ru-RU" sz="1600" dirty="0"/>
          </a:p>
        </p:txBody>
      </p:sp>
      <p:sp>
        <p:nvSpPr>
          <p:cNvPr id="5" name="Прямоугольник 4"/>
          <p:cNvSpPr/>
          <p:nvPr/>
        </p:nvSpPr>
        <p:spPr>
          <a:xfrm>
            <a:off x="500034" y="4714884"/>
            <a:ext cx="4572000" cy="1077218"/>
          </a:xfrm>
          <a:prstGeom prst="rect">
            <a:avLst/>
          </a:prstGeom>
        </p:spPr>
        <p:txBody>
          <a:bodyPr>
            <a:spAutoFit/>
          </a:bodyPr>
          <a:lstStyle/>
          <a:p>
            <a:r>
              <a:rPr lang="ru-RU" sz="1600" dirty="0" smtClean="0"/>
              <a:t>В шведских домах, где есть дети, празднование Нового года начинается с того, что папы выходят выносить мусор, а возвращаются в образе Юля </a:t>
            </a:r>
            <a:r>
              <a:rPr lang="ru-RU" sz="1600" dirty="0" err="1" smtClean="0"/>
              <a:t>Томтена</a:t>
            </a:r>
            <a:r>
              <a:rPr lang="ru-RU" sz="1600" dirty="0" smtClean="0"/>
              <a:t> (шведского Деда Мороза). </a:t>
            </a:r>
            <a:endParaRPr lang="ru-RU" sz="1600" dirty="0"/>
          </a:p>
        </p:txBody>
      </p:sp>
      <p:pic>
        <p:nvPicPr>
          <p:cNvPr id="6" name="Рисунок 5" descr="1387768267_ded-moroz-13.jpg"/>
          <p:cNvPicPr>
            <a:picLocks noChangeAspect="1"/>
          </p:cNvPicPr>
          <p:nvPr/>
        </p:nvPicPr>
        <p:blipFill>
          <a:blip r:embed="rId3"/>
          <a:stretch>
            <a:fillRect/>
          </a:stretch>
        </p:blipFill>
        <p:spPr>
          <a:xfrm>
            <a:off x="5072066" y="4214818"/>
            <a:ext cx="3071802" cy="2237141"/>
          </a:xfrm>
          <a:prstGeom prst="rect">
            <a:avLst/>
          </a:prstGeom>
        </p:spPr>
      </p:pic>
      <p:pic>
        <p:nvPicPr>
          <p:cNvPr id="7" name="Рисунок 6" descr="new_year_newviln_vilnius_riga__2.jpg"/>
          <p:cNvPicPr>
            <a:picLocks noChangeAspect="1"/>
          </p:cNvPicPr>
          <p:nvPr/>
        </p:nvPicPr>
        <p:blipFill>
          <a:blip r:embed="rId4"/>
          <a:stretch>
            <a:fillRect/>
          </a:stretch>
        </p:blipFill>
        <p:spPr>
          <a:xfrm>
            <a:off x="714348" y="2143116"/>
            <a:ext cx="3476628" cy="2607471"/>
          </a:xfrm>
          <a:prstGeom prst="rect">
            <a:avLst/>
          </a:prstGeom>
        </p:spPr>
      </p:pic>
    </p:spTree>
  </p:cSld>
  <p:clrMapOvr>
    <a:masterClrMapping/>
  </p:clrMapOvr>
  <p:transition>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96584107_2.jpg"/>
          <p:cNvPicPr>
            <a:picLocks noChangeAspect="1"/>
          </p:cNvPicPr>
          <p:nvPr/>
        </p:nvPicPr>
        <p:blipFill>
          <a:blip r:embed="rId2"/>
          <a:stretch>
            <a:fillRect/>
          </a:stretch>
        </p:blipFill>
        <p:spPr>
          <a:xfrm>
            <a:off x="6008930" y="428604"/>
            <a:ext cx="2668352" cy="2000264"/>
          </a:xfrm>
          <a:prstGeom prst="rect">
            <a:avLst/>
          </a:prstGeom>
        </p:spPr>
      </p:pic>
      <p:sp>
        <p:nvSpPr>
          <p:cNvPr id="2" name="Заголовок 1"/>
          <p:cNvSpPr>
            <a:spLocks noGrp="1"/>
          </p:cNvSpPr>
          <p:nvPr>
            <p:ph type="title"/>
          </p:nvPr>
        </p:nvSpPr>
        <p:spPr>
          <a:xfrm>
            <a:off x="428596" y="285728"/>
            <a:ext cx="8229600" cy="1143000"/>
          </a:xfrm>
        </p:spPr>
        <p:txBody>
          <a:bodyPr>
            <a:normAutofit/>
          </a:bodyPr>
          <a:lstStyle/>
          <a:p>
            <a:r>
              <a:rPr lang="ru-RU" sz="6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onotype Corsiva" pitchFamily="66" charset="0"/>
              </a:rPr>
              <a:t>Гренландия</a:t>
            </a:r>
            <a:endParaRPr lang="ru-RU" sz="6000" dirty="0"/>
          </a:p>
        </p:txBody>
      </p:sp>
      <p:sp>
        <p:nvSpPr>
          <p:cNvPr id="3" name="Прямоугольник 2"/>
          <p:cNvSpPr/>
          <p:nvPr/>
        </p:nvSpPr>
        <p:spPr>
          <a:xfrm>
            <a:off x="714348" y="1357298"/>
            <a:ext cx="4572000" cy="1815882"/>
          </a:xfrm>
          <a:prstGeom prst="rect">
            <a:avLst/>
          </a:prstGeom>
        </p:spPr>
        <p:txBody>
          <a:bodyPr>
            <a:spAutoFit/>
          </a:bodyPr>
          <a:lstStyle/>
          <a:p>
            <a:r>
              <a:rPr lang="ru-RU" sz="1600" dirty="0" err="1" smtClean="0"/>
              <a:t>Cамыми</a:t>
            </a:r>
            <a:r>
              <a:rPr lang="ru-RU" sz="1600" dirty="0" smtClean="0"/>
              <a:t> неожиданными подарками можно считать вырезанные изо льда фигурки моржей и белых медведей, которые дарят друг другу эскимосы Гренландии на Новый Год. Поскольку в Гренландии даже летом холодно, как у нас на Новый год, ледяные подарки достаточно долговечны.</a:t>
            </a:r>
            <a:endParaRPr lang="ru-RU" sz="1600" dirty="0"/>
          </a:p>
        </p:txBody>
      </p:sp>
      <p:sp>
        <p:nvSpPr>
          <p:cNvPr id="4" name="Прямоугольник 3"/>
          <p:cNvSpPr/>
          <p:nvPr/>
        </p:nvSpPr>
        <p:spPr>
          <a:xfrm>
            <a:off x="3857620" y="4214818"/>
            <a:ext cx="4572000" cy="1077218"/>
          </a:xfrm>
          <a:prstGeom prst="rect">
            <a:avLst/>
          </a:prstGeom>
        </p:spPr>
        <p:txBody>
          <a:bodyPr>
            <a:spAutoFit/>
          </a:bodyPr>
          <a:lstStyle/>
          <a:p>
            <a:r>
              <a:rPr lang="ru-RU" sz="1600" dirty="0" smtClean="0"/>
              <a:t>Интересно, гренландцы встречают Новый год  дважды за ночь - в 20.00 отмечают датский Новый год, а позже - гренландский, по местному времени.</a:t>
            </a:r>
            <a:endParaRPr lang="ru-RU" sz="1600" dirty="0"/>
          </a:p>
        </p:txBody>
      </p:sp>
      <p:pic>
        <p:nvPicPr>
          <p:cNvPr id="6" name="Рисунок 5" descr="0a09314060ce6bcf9ce128f211d8e08e.jpg"/>
          <p:cNvPicPr>
            <a:picLocks noChangeAspect="1"/>
          </p:cNvPicPr>
          <p:nvPr/>
        </p:nvPicPr>
        <p:blipFill>
          <a:blip r:embed="rId3" cstate="print"/>
          <a:stretch>
            <a:fillRect/>
          </a:stretch>
        </p:blipFill>
        <p:spPr>
          <a:xfrm>
            <a:off x="5143504" y="2143116"/>
            <a:ext cx="2643206" cy="2029169"/>
          </a:xfrm>
          <a:prstGeom prst="rect">
            <a:avLst/>
          </a:prstGeom>
        </p:spPr>
      </p:pic>
      <p:pic>
        <p:nvPicPr>
          <p:cNvPr id="7" name="Рисунок 6" descr="20734783_1205916236_47df94012d1bc1c11.jpg"/>
          <p:cNvPicPr>
            <a:picLocks noChangeAspect="1"/>
          </p:cNvPicPr>
          <p:nvPr/>
        </p:nvPicPr>
        <p:blipFill>
          <a:blip r:embed="rId4"/>
          <a:stretch>
            <a:fillRect/>
          </a:stretch>
        </p:blipFill>
        <p:spPr>
          <a:xfrm>
            <a:off x="571472" y="3286124"/>
            <a:ext cx="3238430" cy="2431183"/>
          </a:xfrm>
          <a:prstGeom prst="rect">
            <a:avLst/>
          </a:prstGeom>
        </p:spPr>
      </p:pic>
    </p:spTree>
  </p:cSld>
  <p:clrMapOvr>
    <a:masterClrMapping/>
  </p:clrMapOvr>
  <p:transition>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143000"/>
          </a:xfrm>
        </p:spPr>
        <p:txBody>
          <a:bodyPr>
            <a:normAutofit/>
          </a:bodyPr>
          <a:lstStyle/>
          <a:p>
            <a:r>
              <a:rPr lang="ru-RU" sz="6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onotype Corsiva" pitchFamily="66" charset="0"/>
              </a:rPr>
              <a:t>Греция</a:t>
            </a:r>
            <a:endParaRPr lang="ru-RU" sz="6000" dirty="0"/>
          </a:p>
        </p:txBody>
      </p:sp>
      <p:sp>
        <p:nvSpPr>
          <p:cNvPr id="3" name="Прямоугольник 2"/>
          <p:cNvSpPr/>
          <p:nvPr/>
        </p:nvSpPr>
        <p:spPr>
          <a:xfrm>
            <a:off x="4286248" y="3929066"/>
            <a:ext cx="4572000" cy="1815882"/>
          </a:xfrm>
          <a:prstGeom prst="rect">
            <a:avLst/>
          </a:prstGeom>
        </p:spPr>
        <p:txBody>
          <a:bodyPr>
            <a:spAutoFit/>
          </a:bodyPr>
          <a:lstStyle/>
          <a:p>
            <a:r>
              <a:rPr lang="ru-RU" sz="1600" dirty="0" smtClean="0"/>
              <a:t>В Греции гости захватывают с собой большой камень, который бросают у порога, говоря слова: "Пусть богатства хозяина будут тяжелы, как этот камень". А если большого камня не досталось, бросают маленький камешек со словами: "Пусть бельмо в глазу у хозяина будет столь маленьким, как этот камень".</a:t>
            </a:r>
          </a:p>
        </p:txBody>
      </p:sp>
      <p:sp>
        <p:nvSpPr>
          <p:cNvPr id="4" name="Прямоугольник 3"/>
          <p:cNvSpPr/>
          <p:nvPr/>
        </p:nvSpPr>
        <p:spPr>
          <a:xfrm>
            <a:off x="1071538" y="1357298"/>
            <a:ext cx="4429124" cy="1323439"/>
          </a:xfrm>
          <a:prstGeom prst="rect">
            <a:avLst/>
          </a:prstGeom>
        </p:spPr>
        <p:txBody>
          <a:bodyPr wrap="square">
            <a:spAutoFit/>
          </a:bodyPr>
          <a:lstStyle/>
          <a:p>
            <a:r>
              <a:rPr lang="ru-RU" sz="1600" dirty="0" smtClean="0"/>
              <a:t>Новый год – это день святого Василия, который был известен своей добротой. Греческие дети оставляют свои ботинки у камина в надежде, что Святой Василий заполнит ботинки подарками.</a:t>
            </a:r>
            <a:endParaRPr lang="ru-RU" sz="1600" dirty="0"/>
          </a:p>
        </p:txBody>
      </p:sp>
      <p:pic>
        <p:nvPicPr>
          <p:cNvPr id="6" name="Рисунок 5" descr="81399568_4267534_53190098fe49164c9097ac3de8a40d12.jpg"/>
          <p:cNvPicPr>
            <a:picLocks noChangeAspect="1"/>
          </p:cNvPicPr>
          <p:nvPr/>
        </p:nvPicPr>
        <p:blipFill>
          <a:blip r:embed="rId2"/>
          <a:stretch>
            <a:fillRect/>
          </a:stretch>
        </p:blipFill>
        <p:spPr>
          <a:xfrm>
            <a:off x="5929322" y="500042"/>
            <a:ext cx="1953388" cy="3288532"/>
          </a:xfrm>
          <a:prstGeom prst="rect">
            <a:avLst/>
          </a:prstGeom>
        </p:spPr>
      </p:pic>
      <p:pic>
        <p:nvPicPr>
          <p:cNvPr id="7" name="Рисунок 6" descr="article-1103511-02ECB2F7000005DC-648_634x376.jpg"/>
          <p:cNvPicPr>
            <a:picLocks noChangeAspect="1"/>
          </p:cNvPicPr>
          <p:nvPr/>
        </p:nvPicPr>
        <p:blipFill>
          <a:blip r:embed="rId3"/>
          <a:srcRect l="7143"/>
          <a:stretch>
            <a:fillRect/>
          </a:stretch>
        </p:blipFill>
        <p:spPr>
          <a:xfrm>
            <a:off x="285720" y="2803166"/>
            <a:ext cx="3929090" cy="3042470"/>
          </a:xfrm>
          <a:prstGeom prst="rect">
            <a:avLst/>
          </a:prstGeom>
        </p:spPr>
      </p:pic>
    </p:spTree>
  </p:cSld>
  <p:clrMapOvr>
    <a:masterClrMapping/>
  </p:clrMapOvr>
  <p:transition>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28794" y="285728"/>
            <a:ext cx="4871847" cy="1015663"/>
          </a:xfrm>
          <a:prstGeom prst="rect">
            <a:avLst/>
          </a:prstGeom>
        </p:spPr>
        <p:txBody>
          <a:bodyPr wrap="none">
            <a:spAutoFit/>
          </a:bodyPr>
          <a:lstStyle/>
          <a:p>
            <a:r>
              <a:rPr lang="ru-RU" sz="6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onotype Corsiva" pitchFamily="66" charset="0"/>
              </a:rPr>
              <a:t>С Новым годом!</a:t>
            </a:r>
            <a:endParaRPr lang="ru-RU" sz="6000" dirty="0"/>
          </a:p>
        </p:txBody>
      </p:sp>
      <p:sp>
        <p:nvSpPr>
          <p:cNvPr id="3" name="Прямоугольник 2"/>
          <p:cNvSpPr/>
          <p:nvPr/>
        </p:nvSpPr>
        <p:spPr>
          <a:xfrm>
            <a:off x="642910" y="1285860"/>
            <a:ext cx="4071966" cy="584775"/>
          </a:xfrm>
          <a:prstGeom prst="rect">
            <a:avLst/>
          </a:prstGeom>
        </p:spPr>
        <p:txBody>
          <a:bodyPr wrap="square">
            <a:spAutoFit/>
          </a:bodyPr>
          <a:lstStyle/>
          <a:p>
            <a:r>
              <a:rPr lang="en-US" sz="3200"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Frohes</a:t>
            </a:r>
            <a:r>
              <a:rPr lang="en-US"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en-US" sz="3200"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Neujahr</a:t>
            </a:r>
            <a:r>
              <a:rPr lang="ru-RU"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t>
            </a:r>
            <a:endParaRPr lang="ru-RU"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onotype Corsiva" pitchFamily="66" charset="0"/>
            </a:endParaRPr>
          </a:p>
        </p:txBody>
      </p:sp>
      <p:sp>
        <p:nvSpPr>
          <p:cNvPr id="4" name="Прямоугольник 3"/>
          <p:cNvSpPr/>
          <p:nvPr/>
        </p:nvSpPr>
        <p:spPr>
          <a:xfrm>
            <a:off x="571472" y="2000240"/>
            <a:ext cx="3293081" cy="584775"/>
          </a:xfrm>
          <a:prstGeom prst="rect">
            <a:avLst/>
          </a:prstGeom>
        </p:spPr>
        <p:txBody>
          <a:bodyPr wrap="none">
            <a:spAutoFit/>
          </a:bodyPr>
          <a:lstStyle/>
          <a:p>
            <a:r>
              <a:rPr lang="en-US"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Happy New Year</a:t>
            </a:r>
            <a:r>
              <a:rPr lang="ru-RU"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t>
            </a:r>
            <a:endParaRPr lang="ru-RU"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5" name="Прямоугольник 4"/>
          <p:cNvSpPr/>
          <p:nvPr/>
        </p:nvSpPr>
        <p:spPr>
          <a:xfrm>
            <a:off x="785786" y="2714620"/>
            <a:ext cx="2635465" cy="584775"/>
          </a:xfrm>
          <a:prstGeom prst="rect">
            <a:avLst/>
          </a:prstGeom>
        </p:spPr>
        <p:txBody>
          <a:bodyPr wrap="none">
            <a:spAutoFit/>
          </a:bodyPr>
          <a:lstStyle/>
          <a:p>
            <a:r>
              <a:rPr lang="en-US"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Bonne </a:t>
            </a:r>
            <a:r>
              <a:rPr lang="en-US" sz="3200"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Année</a:t>
            </a:r>
            <a:r>
              <a:rPr lang="en-US"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t>
            </a:r>
            <a:endParaRPr lang="ru-RU"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6" name="Прямоугольник 5"/>
          <p:cNvSpPr/>
          <p:nvPr/>
        </p:nvSpPr>
        <p:spPr>
          <a:xfrm>
            <a:off x="857224" y="3429000"/>
            <a:ext cx="2223686" cy="584775"/>
          </a:xfrm>
          <a:prstGeom prst="rect">
            <a:avLst/>
          </a:prstGeom>
        </p:spPr>
        <p:txBody>
          <a:bodyPr wrap="none">
            <a:spAutoFit/>
          </a:bodyPr>
          <a:lstStyle/>
          <a:p>
            <a:r>
              <a:rPr lang="en-US" sz="3200"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Buon</a:t>
            </a:r>
            <a:r>
              <a:rPr lang="en-US"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anno!</a:t>
            </a:r>
            <a:endParaRPr lang="ru-RU"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7" name="Прямоугольник 6"/>
          <p:cNvSpPr/>
          <p:nvPr/>
        </p:nvSpPr>
        <p:spPr>
          <a:xfrm>
            <a:off x="500034" y="4286256"/>
            <a:ext cx="4714907" cy="584775"/>
          </a:xfrm>
          <a:prstGeom prst="rect">
            <a:avLst/>
          </a:prstGeom>
        </p:spPr>
        <p:txBody>
          <a:bodyPr wrap="square">
            <a:spAutoFit/>
          </a:bodyPr>
          <a:lstStyle/>
          <a:p>
            <a:r>
              <a:rPr lang="ja-JP" altLang="en-US"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あけましておめでとう！</a:t>
            </a:r>
            <a:endParaRPr lang="ru-RU"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9" name="Прямоугольник 8"/>
          <p:cNvSpPr/>
          <p:nvPr/>
        </p:nvSpPr>
        <p:spPr>
          <a:xfrm>
            <a:off x="4572000" y="1428736"/>
            <a:ext cx="3055645" cy="584775"/>
          </a:xfrm>
          <a:prstGeom prst="rect">
            <a:avLst/>
          </a:prstGeom>
        </p:spPr>
        <p:txBody>
          <a:bodyPr wrap="none">
            <a:spAutoFit/>
          </a:bodyPr>
          <a:lstStyle/>
          <a:p>
            <a:r>
              <a:rPr lang="en-US" sz="3200"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Feliz</a:t>
            </a:r>
            <a:r>
              <a:rPr lang="en-US"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en-US" sz="3200"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año</a:t>
            </a:r>
            <a:r>
              <a:rPr lang="en-US"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en-US" sz="3200"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nuevo</a:t>
            </a:r>
            <a:r>
              <a:rPr lang="en-US"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t>
            </a:r>
            <a:endParaRPr lang="ru-RU"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0" name="Прямоугольник 9"/>
          <p:cNvSpPr/>
          <p:nvPr/>
        </p:nvSpPr>
        <p:spPr>
          <a:xfrm>
            <a:off x="4643438" y="2214554"/>
            <a:ext cx="3191899" cy="584775"/>
          </a:xfrm>
          <a:prstGeom prst="rect">
            <a:avLst/>
          </a:prstGeom>
        </p:spPr>
        <p:txBody>
          <a:bodyPr wrap="none">
            <a:spAutoFit/>
          </a:bodyPr>
          <a:lstStyle/>
          <a:p>
            <a:r>
              <a:rPr lang="en-US" sz="3200"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Gleðilegt</a:t>
            </a:r>
            <a:r>
              <a:rPr lang="en-US"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en-US" sz="3200"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nýtt</a:t>
            </a:r>
            <a:r>
              <a:rPr lang="en-US"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en-US" sz="3200"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ár</a:t>
            </a:r>
            <a:r>
              <a:rPr lang="en-US"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t>
            </a:r>
            <a:endParaRPr lang="ru-RU"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1" name="Прямоугольник 10"/>
          <p:cNvSpPr/>
          <p:nvPr/>
        </p:nvSpPr>
        <p:spPr>
          <a:xfrm>
            <a:off x="4500562" y="3000372"/>
            <a:ext cx="3611886" cy="584775"/>
          </a:xfrm>
          <a:prstGeom prst="rect">
            <a:avLst/>
          </a:prstGeom>
        </p:spPr>
        <p:txBody>
          <a:bodyPr wrap="none">
            <a:spAutoFit/>
          </a:bodyPr>
          <a:lstStyle/>
          <a:p>
            <a:r>
              <a:rPr lang="en-US" sz="3200"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Hyvää</a:t>
            </a:r>
            <a:r>
              <a:rPr lang="en-US"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en-US" sz="3200"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uuttavuotta</a:t>
            </a:r>
            <a:r>
              <a:rPr lang="en-US"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t>
            </a:r>
            <a:endParaRPr lang="ru-RU"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2" name="Прямоугольник 11"/>
          <p:cNvSpPr/>
          <p:nvPr/>
        </p:nvSpPr>
        <p:spPr>
          <a:xfrm>
            <a:off x="5429256" y="3786190"/>
            <a:ext cx="3000396" cy="1077218"/>
          </a:xfrm>
          <a:prstGeom prst="rect">
            <a:avLst/>
          </a:prstGeom>
        </p:spPr>
        <p:txBody>
          <a:bodyPr wrap="square">
            <a:spAutoFit/>
          </a:bodyPr>
          <a:lstStyle/>
          <a:p>
            <a:r>
              <a:rPr lang="en-US" sz="3200"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Gelukkig</a:t>
            </a:r>
            <a:r>
              <a:rPr lang="en-US"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en-US" sz="3200"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nieuwjaar</a:t>
            </a:r>
            <a:r>
              <a:rPr lang="en-US"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t>
            </a:r>
            <a:endParaRPr lang="ru-RU"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3" name="Прямоугольник 12"/>
          <p:cNvSpPr/>
          <p:nvPr/>
        </p:nvSpPr>
        <p:spPr>
          <a:xfrm>
            <a:off x="2071670" y="5143512"/>
            <a:ext cx="4451860" cy="584775"/>
          </a:xfrm>
          <a:prstGeom prst="rect">
            <a:avLst/>
          </a:prstGeom>
        </p:spPr>
        <p:txBody>
          <a:bodyPr wrap="none">
            <a:spAutoFit/>
          </a:bodyPr>
          <a:lstStyle/>
          <a:p>
            <a:r>
              <a:rPr lang="el-GR"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ευτυχισμένο το νέο έτος!</a:t>
            </a:r>
            <a:endParaRPr lang="ru-RU"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ransition>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00166" y="428605"/>
            <a:ext cx="6715172" cy="1015663"/>
          </a:xfrm>
          <a:prstGeom prst="rect">
            <a:avLst/>
          </a:prstGeom>
        </p:spPr>
        <p:txBody>
          <a:bodyPr wrap="square">
            <a:spAutoFit/>
          </a:bodyPr>
          <a:lstStyle/>
          <a:p>
            <a:pPr algn="ctr"/>
            <a:r>
              <a:rPr lang="ru-RU" sz="6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onotype Corsiva" pitchFamily="66" charset="0"/>
              </a:rPr>
              <a:t>Новый год</a:t>
            </a:r>
            <a:endParaRPr lang="ru-RU" sz="6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Прямоугольник 2"/>
          <p:cNvSpPr/>
          <p:nvPr/>
        </p:nvSpPr>
        <p:spPr>
          <a:xfrm>
            <a:off x="785786" y="1857364"/>
            <a:ext cx="8072494" cy="3416320"/>
          </a:xfrm>
          <a:prstGeom prst="rect">
            <a:avLst/>
          </a:prstGeom>
        </p:spPr>
        <p:txBody>
          <a:bodyPr wrap="square">
            <a:spAutoFit/>
          </a:bodyPr>
          <a:lstStyle/>
          <a:p>
            <a:r>
              <a:rPr lang="ru-RU" sz="3600" dirty="0" smtClean="0">
                <a:solidFill>
                  <a:srgbClr val="FF0000"/>
                </a:solidFill>
                <a:latin typeface="Monotype Corsiva" pitchFamily="66" charset="0"/>
              </a:rPr>
              <a:t>Все мы с нетерпением ждём 31 декабря –день когда мы отмечаем окончание старого года и начало нового. Новый год - самый веселый праздник, который издавна отмечают люди на всей планете. Но в каждой стране его встрачают по разному</a:t>
            </a:r>
            <a:endParaRPr lang="ru-RU" sz="3600" dirty="0">
              <a:solidFill>
                <a:srgbClr val="FF0000"/>
              </a:solidFill>
            </a:endParaRPr>
          </a:p>
        </p:txBody>
      </p:sp>
    </p:spTree>
  </p:cSld>
  <p:clrMapOvr>
    <a:masterClrMapping/>
  </p:clrMapOvr>
  <p:transition>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14612" y="357166"/>
            <a:ext cx="3488455" cy="1015663"/>
          </a:xfrm>
          <a:prstGeom prst="rect">
            <a:avLst/>
          </a:prstGeom>
        </p:spPr>
        <p:txBody>
          <a:bodyPr wrap="none">
            <a:spAutoFit/>
          </a:bodyPr>
          <a:lstStyle/>
          <a:p>
            <a:r>
              <a:rPr lang="ru-RU" sz="6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onotype Corsiva" pitchFamily="66" charset="0"/>
              </a:rPr>
              <a:t>Источники</a:t>
            </a:r>
            <a:endParaRPr lang="ru-RU" sz="6000" dirty="0"/>
          </a:p>
        </p:txBody>
      </p:sp>
      <p:sp>
        <p:nvSpPr>
          <p:cNvPr id="3" name="Прямоугольник 2"/>
          <p:cNvSpPr/>
          <p:nvPr/>
        </p:nvSpPr>
        <p:spPr>
          <a:xfrm>
            <a:off x="500034" y="1285860"/>
            <a:ext cx="4572000" cy="3046988"/>
          </a:xfrm>
          <a:prstGeom prst="rect">
            <a:avLst/>
          </a:prstGeom>
        </p:spPr>
        <p:txBody>
          <a:bodyPr>
            <a:spAutoFit/>
          </a:bodyPr>
          <a:lstStyle/>
          <a:p>
            <a:pPr>
              <a:buFont typeface="Arial" pitchFamily="34" charset="0"/>
              <a:buChar char="•"/>
            </a:pPr>
            <a:r>
              <a:rPr lang="en-US" sz="1600" u="sng" dirty="0" smtClean="0">
                <a:hlinkClick r:id="rId2"/>
              </a:rPr>
              <a:t>http://s3.uploads.ru/BdO9t.png</a:t>
            </a:r>
            <a:endParaRPr lang="ru-RU" sz="1600" u="sng" dirty="0" smtClean="0"/>
          </a:p>
          <a:p>
            <a:r>
              <a:rPr lang="ru-RU" sz="1600" i="1" dirty="0" smtClean="0"/>
              <a:t>вырез для рамочки</a:t>
            </a:r>
          </a:p>
          <a:p>
            <a:pPr lvl="0"/>
            <a:endParaRPr lang="ru-RU" sz="1600" i="1" dirty="0" smtClean="0"/>
          </a:p>
          <a:p>
            <a:pPr lvl="0"/>
            <a:r>
              <a:rPr lang="ru-RU" sz="1600" i="1" dirty="0" smtClean="0"/>
              <a:t>Рамка сделана в программе </a:t>
            </a:r>
            <a:r>
              <a:rPr lang="en-US" sz="1600" i="1" dirty="0" smtClean="0"/>
              <a:t>Adobe Photoshop</a:t>
            </a:r>
            <a:endParaRPr lang="ru-RU" sz="1600" i="1" dirty="0" smtClean="0"/>
          </a:p>
          <a:p>
            <a:pPr lvl="0"/>
            <a:endParaRPr lang="ru-RU" sz="1600" i="1" dirty="0" smtClean="0"/>
          </a:p>
          <a:p>
            <a:r>
              <a:rPr lang="en-US" sz="1600" dirty="0" smtClean="0">
                <a:hlinkClick r:id="rId3"/>
              </a:rPr>
              <a:t>http://img-fotki.yandex.ru/get/6517/23869276.9d/0_961d4_c2127914_XXL.png</a:t>
            </a:r>
            <a:r>
              <a:rPr lang="ru-RU" sz="1600" dirty="0" smtClean="0"/>
              <a:t> </a:t>
            </a:r>
          </a:p>
          <a:p>
            <a:pPr lvl="0"/>
            <a:r>
              <a:rPr lang="ru-RU" sz="1600" i="1" dirty="0" smtClean="0"/>
              <a:t>горизонтальная виньетка</a:t>
            </a:r>
          </a:p>
          <a:p>
            <a:endParaRPr lang="ru-RU" sz="1600" dirty="0" smtClean="0">
              <a:hlinkClick r:id="rId4"/>
            </a:endParaRPr>
          </a:p>
          <a:p>
            <a:r>
              <a:rPr lang="en-US" sz="1600" dirty="0" smtClean="0">
                <a:hlinkClick r:id="rId4"/>
              </a:rPr>
              <a:t>http://menzurka.ucoz.ru/_ph/10/2/450738023.jpg</a:t>
            </a:r>
            <a:r>
              <a:rPr lang="ru-RU" sz="1600" dirty="0" smtClean="0"/>
              <a:t> </a:t>
            </a:r>
          </a:p>
          <a:p>
            <a:pPr lvl="0"/>
            <a:r>
              <a:rPr lang="ru-RU" sz="1600" i="1" dirty="0" smtClean="0"/>
              <a:t>основа для создания фона</a:t>
            </a:r>
          </a:p>
        </p:txBody>
      </p:sp>
      <p:sp>
        <p:nvSpPr>
          <p:cNvPr id="6" name="Прямоугольник 5"/>
          <p:cNvSpPr/>
          <p:nvPr/>
        </p:nvSpPr>
        <p:spPr>
          <a:xfrm>
            <a:off x="500034" y="4357694"/>
            <a:ext cx="4572000" cy="615553"/>
          </a:xfrm>
          <a:prstGeom prst="rect">
            <a:avLst/>
          </a:prstGeom>
        </p:spPr>
        <p:txBody>
          <a:bodyPr>
            <a:spAutoFit/>
          </a:bodyPr>
          <a:lstStyle/>
          <a:p>
            <a:pPr>
              <a:buFont typeface="Arial" pitchFamily="34" charset="0"/>
              <a:buChar char="•"/>
            </a:pPr>
            <a:r>
              <a:rPr lang="en-US" dirty="0" smtClean="0">
                <a:hlinkClick r:id="rId5"/>
              </a:rPr>
              <a:t>jinglebells.jimdo.com</a:t>
            </a:r>
            <a:r>
              <a:rPr lang="ru-RU" dirty="0" smtClean="0"/>
              <a:t> </a:t>
            </a:r>
          </a:p>
          <a:p>
            <a:r>
              <a:rPr lang="ru-RU" sz="1600" i="1" dirty="0" smtClean="0"/>
              <a:t>С новым годом на разных языках мира </a:t>
            </a:r>
          </a:p>
        </p:txBody>
      </p:sp>
      <p:sp>
        <p:nvSpPr>
          <p:cNvPr id="7" name="Прямоугольник 6"/>
          <p:cNvSpPr/>
          <p:nvPr/>
        </p:nvSpPr>
        <p:spPr>
          <a:xfrm>
            <a:off x="571472" y="4929198"/>
            <a:ext cx="4572000" cy="615553"/>
          </a:xfrm>
          <a:prstGeom prst="rect">
            <a:avLst/>
          </a:prstGeom>
        </p:spPr>
        <p:txBody>
          <a:bodyPr>
            <a:spAutoFit/>
          </a:bodyPr>
          <a:lstStyle/>
          <a:p>
            <a:pPr>
              <a:buFont typeface="Arial" pitchFamily="34" charset="0"/>
              <a:buChar char="•"/>
            </a:pPr>
            <a:r>
              <a:rPr lang="en-US" dirty="0" smtClean="0">
                <a:hlinkClick r:id="rId6"/>
              </a:rPr>
              <a:t>MillionPodarkov.ru</a:t>
            </a:r>
            <a:endParaRPr lang="ru-RU" dirty="0" smtClean="0"/>
          </a:p>
          <a:p>
            <a:r>
              <a:rPr lang="ru-RU" sz="1600" i="1" dirty="0" smtClean="0"/>
              <a:t>Как празднуют новый год в разных странах</a:t>
            </a:r>
          </a:p>
        </p:txBody>
      </p:sp>
      <p:sp>
        <p:nvSpPr>
          <p:cNvPr id="8" name="Прямоугольник 7"/>
          <p:cNvSpPr/>
          <p:nvPr/>
        </p:nvSpPr>
        <p:spPr>
          <a:xfrm>
            <a:off x="4286248" y="1285860"/>
            <a:ext cx="4572000" cy="830997"/>
          </a:xfrm>
          <a:prstGeom prst="rect">
            <a:avLst/>
          </a:prstGeom>
        </p:spPr>
        <p:txBody>
          <a:bodyPr>
            <a:spAutoFit/>
          </a:bodyPr>
          <a:lstStyle/>
          <a:p>
            <a:pPr>
              <a:buFont typeface="Arial" pitchFamily="34" charset="0"/>
              <a:buChar char="•"/>
            </a:pPr>
            <a:r>
              <a:rPr lang="ru-RU" sz="1600" dirty="0" err="1" smtClean="0">
                <a:hlinkClick r:id="rId3"/>
              </a:rPr>
              <a:t>Яндекс</a:t>
            </a:r>
            <a:r>
              <a:rPr lang="ru-RU" sz="1600" dirty="0" smtClean="0">
                <a:hlinkClick r:id="rId3"/>
              </a:rPr>
              <a:t> картинки</a:t>
            </a:r>
          </a:p>
          <a:p>
            <a:endParaRPr lang="ru-RU" sz="1600" dirty="0" smtClean="0">
              <a:hlinkClick r:id="rId3"/>
            </a:endParaRPr>
          </a:p>
          <a:p>
            <a:endParaRPr lang="ru-RU" sz="1600" dirty="0" smtClean="0">
              <a:hlinkClick r:id="rId3"/>
            </a:endParaRPr>
          </a:p>
        </p:txBody>
      </p:sp>
    </p:spTree>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28926" y="214290"/>
            <a:ext cx="2145139" cy="1015663"/>
          </a:xfrm>
          <a:prstGeom prst="rect">
            <a:avLst/>
          </a:prstGeom>
        </p:spPr>
        <p:txBody>
          <a:bodyPr wrap="none">
            <a:spAutoFit/>
          </a:bodyPr>
          <a:lstStyle/>
          <a:p>
            <a:pPr algn="ctr"/>
            <a:r>
              <a:rPr lang="ru-RU" sz="6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onotype Corsiva" pitchFamily="66" charset="0"/>
              </a:rPr>
              <a:t>Россия</a:t>
            </a:r>
            <a:endParaRPr lang="ru-RU" sz="6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Прямоугольник 2"/>
          <p:cNvSpPr/>
          <p:nvPr/>
        </p:nvSpPr>
        <p:spPr>
          <a:xfrm>
            <a:off x="2214546" y="1214422"/>
            <a:ext cx="4572000" cy="2800767"/>
          </a:xfrm>
          <a:prstGeom prst="rect">
            <a:avLst/>
          </a:prstGeom>
        </p:spPr>
        <p:txBody>
          <a:bodyPr>
            <a:spAutoFit/>
          </a:bodyPr>
          <a:lstStyle/>
          <a:p>
            <a:pPr algn="ctr"/>
            <a:r>
              <a:rPr lang="ru-RU" sz="1600" dirty="0" smtClean="0"/>
              <a:t>Традиций празднования Нового Года в России довольно много, и большинство из них заимствованы из западной культуры. Эпоха Петра Первого и последующих правителей-реформаторов принесла новогоднюю елку с игрушками, фейерверки, Санта Клауса и новогодний стол. А страна Советов дала нам Деда Мороза со Снегурочкой, обязательное Шампанское с мандаринами на столе и бой Курантов.</a:t>
            </a:r>
            <a:br>
              <a:rPr lang="ru-RU" sz="1600" dirty="0" smtClean="0"/>
            </a:br>
            <a:endParaRPr lang="ru-RU" sz="1600" dirty="0"/>
          </a:p>
        </p:txBody>
      </p:sp>
      <p:pic>
        <p:nvPicPr>
          <p:cNvPr id="4" name="Рисунок 3" descr="67885523_e8e.jpg"/>
          <p:cNvPicPr>
            <a:picLocks noChangeAspect="1"/>
          </p:cNvPicPr>
          <p:nvPr/>
        </p:nvPicPr>
        <p:blipFill>
          <a:blip r:embed="rId2" cstate="print"/>
          <a:stretch>
            <a:fillRect/>
          </a:stretch>
        </p:blipFill>
        <p:spPr>
          <a:xfrm>
            <a:off x="4500562" y="4143380"/>
            <a:ext cx="2730488" cy="1770917"/>
          </a:xfrm>
          <a:prstGeom prst="rect">
            <a:avLst/>
          </a:prstGeom>
        </p:spPr>
      </p:pic>
      <p:pic>
        <p:nvPicPr>
          <p:cNvPr id="5" name="Рисунок 4" descr="108753274_1262523600_17.jpg"/>
          <p:cNvPicPr>
            <a:picLocks noChangeAspect="1"/>
          </p:cNvPicPr>
          <p:nvPr/>
        </p:nvPicPr>
        <p:blipFill>
          <a:blip r:embed="rId3"/>
          <a:stretch>
            <a:fillRect/>
          </a:stretch>
        </p:blipFill>
        <p:spPr>
          <a:xfrm>
            <a:off x="1500166" y="4143380"/>
            <a:ext cx="2643206" cy="1759620"/>
          </a:xfrm>
          <a:prstGeom prst="rect">
            <a:avLst/>
          </a:prstGeom>
        </p:spPr>
      </p:pic>
      <p:pic>
        <p:nvPicPr>
          <p:cNvPr id="6" name="Рисунок 5" descr="bp6_b.jpg"/>
          <p:cNvPicPr>
            <a:picLocks noChangeAspect="1"/>
          </p:cNvPicPr>
          <p:nvPr/>
        </p:nvPicPr>
        <p:blipFill>
          <a:blip r:embed="rId4"/>
          <a:srcRect l="23607" r="22918"/>
          <a:stretch>
            <a:fillRect/>
          </a:stretch>
        </p:blipFill>
        <p:spPr>
          <a:xfrm>
            <a:off x="6715140" y="1071546"/>
            <a:ext cx="2000264" cy="2974535"/>
          </a:xfrm>
          <a:prstGeom prst="rect">
            <a:avLst/>
          </a:prstGeom>
        </p:spPr>
      </p:pic>
      <p:pic>
        <p:nvPicPr>
          <p:cNvPr id="7" name="Рисунок 6" descr="23309_20878.jpg"/>
          <p:cNvPicPr>
            <a:picLocks noChangeAspect="1"/>
          </p:cNvPicPr>
          <p:nvPr/>
        </p:nvPicPr>
        <p:blipFill>
          <a:blip r:embed="rId5"/>
          <a:stretch>
            <a:fillRect/>
          </a:stretch>
        </p:blipFill>
        <p:spPr>
          <a:xfrm>
            <a:off x="357158" y="1142984"/>
            <a:ext cx="1857388" cy="2705205"/>
          </a:xfrm>
          <a:prstGeom prst="rect">
            <a:avLst/>
          </a:prstGeom>
        </p:spPr>
      </p:pic>
    </p:spTree>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weihnachtsbaum_ap.jpg"/>
          <p:cNvPicPr>
            <a:picLocks noChangeAspect="1"/>
          </p:cNvPicPr>
          <p:nvPr/>
        </p:nvPicPr>
        <p:blipFill>
          <a:blip r:embed="rId2"/>
          <a:srcRect l="5797" r="7246"/>
          <a:stretch>
            <a:fillRect/>
          </a:stretch>
        </p:blipFill>
        <p:spPr>
          <a:xfrm>
            <a:off x="428596" y="2786058"/>
            <a:ext cx="4572032" cy="3851059"/>
          </a:xfrm>
          <a:prstGeom prst="rect">
            <a:avLst/>
          </a:prstGeom>
        </p:spPr>
      </p:pic>
      <p:pic>
        <p:nvPicPr>
          <p:cNvPr id="4" name="Рисунок 3" descr="50e4d2591eccf.jpg"/>
          <p:cNvPicPr>
            <a:picLocks noChangeAspect="1"/>
          </p:cNvPicPr>
          <p:nvPr/>
        </p:nvPicPr>
        <p:blipFill>
          <a:blip r:embed="rId3"/>
          <a:stretch>
            <a:fillRect/>
          </a:stretch>
        </p:blipFill>
        <p:spPr>
          <a:xfrm>
            <a:off x="5857884" y="357166"/>
            <a:ext cx="2990758" cy="3214710"/>
          </a:xfrm>
          <a:prstGeom prst="rect">
            <a:avLst/>
          </a:prstGeom>
        </p:spPr>
      </p:pic>
      <p:sp>
        <p:nvSpPr>
          <p:cNvPr id="2" name="Прямоугольник 1"/>
          <p:cNvSpPr/>
          <p:nvPr/>
        </p:nvSpPr>
        <p:spPr>
          <a:xfrm>
            <a:off x="3000364" y="0"/>
            <a:ext cx="3143272" cy="1015663"/>
          </a:xfrm>
          <a:prstGeom prst="rect">
            <a:avLst/>
          </a:prstGeom>
        </p:spPr>
        <p:txBody>
          <a:bodyPr wrap="square">
            <a:spAutoFit/>
          </a:bodyPr>
          <a:lstStyle/>
          <a:p>
            <a:pPr algn="ctr"/>
            <a:r>
              <a:rPr lang="ru-RU" sz="6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onotype Corsiva" pitchFamily="66" charset="0"/>
              </a:rPr>
              <a:t>Германия</a:t>
            </a:r>
            <a:endParaRPr lang="ru-RU" sz="6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Прямоугольник 2"/>
          <p:cNvSpPr/>
          <p:nvPr/>
        </p:nvSpPr>
        <p:spPr>
          <a:xfrm>
            <a:off x="500034" y="714356"/>
            <a:ext cx="5000660" cy="2123658"/>
          </a:xfrm>
          <a:prstGeom prst="rect">
            <a:avLst/>
          </a:prstGeom>
        </p:spPr>
        <p:txBody>
          <a:bodyPr wrap="square">
            <a:spAutoFit/>
          </a:bodyPr>
          <a:lstStyle/>
          <a:p>
            <a:pPr algn="ctr"/>
            <a:r>
              <a:rPr lang="ru-RU" sz="2000" dirty="0" smtClean="0"/>
              <a:t> </a:t>
            </a:r>
            <a:r>
              <a:rPr lang="ru-RU" sz="1600" dirty="0" smtClean="0">
                <a:solidFill>
                  <a:srgbClr val="001B4C"/>
                </a:solidFill>
              </a:rPr>
              <a:t>Новогодние подарки в Германии детям преподносит не Санта-Клаус, а рождественский человек по имени </a:t>
            </a:r>
            <a:r>
              <a:rPr lang="ru-RU" sz="1600" dirty="0" err="1" smtClean="0">
                <a:solidFill>
                  <a:srgbClr val="001B4C"/>
                </a:solidFill>
              </a:rPr>
              <a:t>Вайнахтсман</a:t>
            </a:r>
            <a:r>
              <a:rPr lang="ru-RU" sz="1600" dirty="0" smtClean="0">
                <a:solidFill>
                  <a:srgbClr val="001B4C"/>
                </a:solidFill>
              </a:rPr>
              <a:t>, который приходит в гости вместе с тихой и обаятельной </a:t>
            </a:r>
            <a:r>
              <a:rPr lang="ru-RU" sz="1600" dirty="0" err="1" smtClean="0">
                <a:solidFill>
                  <a:srgbClr val="001B4C"/>
                </a:solidFill>
              </a:rPr>
              <a:t>Кристкинд</a:t>
            </a:r>
            <a:r>
              <a:rPr lang="ru-RU" sz="1600" dirty="0" smtClean="0">
                <a:solidFill>
                  <a:srgbClr val="001B4C"/>
                </a:solidFill>
              </a:rPr>
              <a:t>. В канун Нового года маленькие дети перед сном, готовят специальную тарелку для подарков, а в башмаки по обычаю кладут сено – для ослика, на котором </a:t>
            </a:r>
            <a:r>
              <a:rPr lang="ru-RU" sz="1600" dirty="0" err="1" smtClean="0">
                <a:solidFill>
                  <a:srgbClr val="001B4C"/>
                </a:solidFill>
              </a:rPr>
              <a:t>Вайнахтсман</a:t>
            </a:r>
            <a:r>
              <a:rPr lang="ru-RU" sz="1600" dirty="0" smtClean="0">
                <a:solidFill>
                  <a:srgbClr val="001B4C"/>
                </a:solidFill>
              </a:rPr>
              <a:t> привезёт им подарки.</a:t>
            </a:r>
            <a:endParaRPr lang="ru-RU" sz="1600" dirty="0">
              <a:solidFill>
                <a:srgbClr val="001B4C"/>
              </a:solidFill>
            </a:endParaRPr>
          </a:p>
        </p:txBody>
      </p:sp>
      <p:sp>
        <p:nvSpPr>
          <p:cNvPr id="6" name="Прямоугольник 5"/>
          <p:cNvSpPr/>
          <p:nvPr/>
        </p:nvSpPr>
        <p:spPr>
          <a:xfrm>
            <a:off x="5072066" y="3571876"/>
            <a:ext cx="4071934" cy="2062103"/>
          </a:xfrm>
          <a:prstGeom prst="rect">
            <a:avLst/>
          </a:prstGeom>
        </p:spPr>
        <p:txBody>
          <a:bodyPr wrap="square">
            <a:spAutoFit/>
          </a:bodyPr>
          <a:lstStyle/>
          <a:p>
            <a:pPr algn="ctr"/>
            <a:r>
              <a:rPr lang="ru-RU" sz="1600" dirty="0" smtClean="0">
                <a:solidFill>
                  <a:srgbClr val="001B4C"/>
                </a:solidFill>
              </a:rPr>
              <a:t>На Новый год в Германии существует смешная традиция: как только часы начинают отбивать двенадцать раз, люди любого возраста залезают на стулья, столы, кресла и с последним ударом все вместе, с радостными воплями, «впрыгивают» в Новый год. После этого торжество перемещается на улицу.</a:t>
            </a:r>
            <a:endParaRPr lang="ru-RU" sz="1600" dirty="0">
              <a:solidFill>
                <a:srgbClr val="001B4C"/>
              </a:solidFill>
            </a:endParaRPr>
          </a:p>
        </p:txBody>
      </p:sp>
      <p:sp>
        <p:nvSpPr>
          <p:cNvPr id="7" name="Прямоугольник 6"/>
          <p:cNvSpPr/>
          <p:nvPr/>
        </p:nvSpPr>
        <p:spPr>
          <a:xfrm>
            <a:off x="1714480" y="3000372"/>
            <a:ext cx="3357586" cy="1815882"/>
          </a:xfrm>
          <a:prstGeom prst="rect">
            <a:avLst/>
          </a:prstGeom>
        </p:spPr>
        <p:txBody>
          <a:bodyPr wrap="square">
            <a:spAutoFit/>
          </a:bodyPr>
          <a:lstStyle/>
          <a:p>
            <a:pPr algn="ctr"/>
            <a:r>
              <a:rPr lang="ru-RU" sz="1600" dirty="0" smtClean="0">
                <a:solidFill>
                  <a:schemeClr val="bg1"/>
                </a:solidFill>
              </a:rPr>
              <a:t>Одна любопытная примета связана с Новым годом в Германии. К удаче встретить в новогоднюю ночь трубочиста. Но если еще удастся испачкаться в саже, то сопутствие постоянного везения гарантировано!</a:t>
            </a:r>
            <a:endParaRPr lang="ru-RU" sz="1600" dirty="0">
              <a:solidFill>
                <a:schemeClr val="bg1"/>
              </a:solidFill>
            </a:endParaRPr>
          </a:p>
        </p:txBody>
      </p:sp>
    </p:spTree>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londres.jpg"/>
          <p:cNvPicPr>
            <a:picLocks noChangeAspect="1"/>
          </p:cNvPicPr>
          <p:nvPr/>
        </p:nvPicPr>
        <p:blipFill>
          <a:blip r:embed="rId2"/>
          <a:stretch>
            <a:fillRect/>
          </a:stretch>
        </p:blipFill>
        <p:spPr>
          <a:xfrm>
            <a:off x="5000628" y="857232"/>
            <a:ext cx="3884905" cy="3000396"/>
          </a:xfrm>
          <a:prstGeom prst="rect">
            <a:avLst/>
          </a:prstGeom>
        </p:spPr>
      </p:pic>
      <p:sp>
        <p:nvSpPr>
          <p:cNvPr id="3" name="Заголовок 1"/>
          <p:cNvSpPr txBox="1">
            <a:spLocks/>
          </p:cNvSpPr>
          <p:nvPr/>
        </p:nvSpPr>
        <p:spPr>
          <a:xfrm>
            <a:off x="2428860" y="500042"/>
            <a:ext cx="4608512" cy="792088"/>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3600" b="1" i="0" u="none" strike="noStrike" kern="1200" cap="none" spc="0" normalizeH="0" baseline="0" noProof="0" dirty="0">
              <a:ln>
                <a:noFill/>
              </a:ln>
              <a:solidFill>
                <a:srgbClr val="00660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5" name="Прямоугольник 4"/>
          <p:cNvSpPr/>
          <p:nvPr/>
        </p:nvSpPr>
        <p:spPr>
          <a:xfrm>
            <a:off x="539552" y="1412776"/>
            <a:ext cx="8208912" cy="200055"/>
          </a:xfrm>
          <a:prstGeom prst="rect">
            <a:avLst/>
          </a:prstGeom>
        </p:spPr>
        <p:txBody>
          <a:bodyPr wrap="square">
            <a:spAutoFit/>
          </a:bodyPr>
          <a:lstStyle/>
          <a:p>
            <a:pPr algn="ctr"/>
            <a:endParaRPr lang="ru-RU" sz="700" i="1" dirty="0" smtClean="0"/>
          </a:p>
        </p:txBody>
      </p:sp>
      <p:sp>
        <p:nvSpPr>
          <p:cNvPr id="4" name="Прямоугольник 3"/>
          <p:cNvSpPr/>
          <p:nvPr/>
        </p:nvSpPr>
        <p:spPr>
          <a:xfrm>
            <a:off x="2714612" y="142852"/>
            <a:ext cx="3571900" cy="1015663"/>
          </a:xfrm>
          <a:prstGeom prst="rect">
            <a:avLst/>
          </a:prstGeom>
        </p:spPr>
        <p:txBody>
          <a:bodyPr wrap="square">
            <a:spAutoFit/>
          </a:bodyPr>
          <a:lstStyle/>
          <a:p>
            <a:pPr algn="ctr"/>
            <a:r>
              <a:rPr lang="ru-RU" sz="6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onotype Corsiva" pitchFamily="66" charset="0"/>
              </a:rPr>
              <a:t>Англия</a:t>
            </a:r>
            <a:endParaRPr lang="ru-RU" sz="6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6" name="Прямоугольник 5"/>
          <p:cNvSpPr/>
          <p:nvPr/>
        </p:nvSpPr>
        <p:spPr>
          <a:xfrm>
            <a:off x="428596" y="1071546"/>
            <a:ext cx="4572000" cy="3046988"/>
          </a:xfrm>
          <a:prstGeom prst="rect">
            <a:avLst/>
          </a:prstGeom>
        </p:spPr>
        <p:txBody>
          <a:bodyPr>
            <a:spAutoFit/>
          </a:bodyPr>
          <a:lstStyle/>
          <a:p>
            <a:r>
              <a:rPr lang="ru-RU" sz="1600" dirty="0" smtClean="0"/>
              <a:t>В этой стране о приходе Нового года возвещает колокол знаменитого </a:t>
            </a:r>
            <a:r>
              <a:rPr lang="ru-RU" sz="1600" dirty="0" err="1" smtClean="0"/>
              <a:t>Биг</a:t>
            </a:r>
            <a:r>
              <a:rPr lang="ru-RU" sz="1600" dirty="0" smtClean="0"/>
              <a:t> Бена. Правда бить он начинает немного раньше 12 часов и делает это сперва тихо-тихо, поскольку укрыт одеялом, и это одеяние мешает ему показать всю свою мощь. Но ровно в полночь колокола раздевают, и они начинают громко бить, возвещая народ о наступлении Нового года. Кстати, по традиции, перед звоном колокола англичане открывают задние двери домов, а потом открывают входные двери, чтоб впустить новый год.</a:t>
            </a:r>
            <a:endParaRPr lang="ru-RU" sz="1600" dirty="0"/>
          </a:p>
        </p:txBody>
      </p:sp>
      <p:pic>
        <p:nvPicPr>
          <p:cNvPr id="8" name="Рисунок 7" descr="0D15D650-693B-4646-ADEE-47B767AC9FCF-447-00000031866BE0C6.jpg"/>
          <p:cNvPicPr>
            <a:picLocks noChangeAspect="1"/>
          </p:cNvPicPr>
          <p:nvPr/>
        </p:nvPicPr>
        <p:blipFill>
          <a:blip r:embed="rId3"/>
          <a:stretch>
            <a:fillRect/>
          </a:stretch>
        </p:blipFill>
        <p:spPr>
          <a:xfrm>
            <a:off x="928662" y="3929066"/>
            <a:ext cx="2786082" cy="2714644"/>
          </a:xfrm>
          <a:prstGeom prst="rect">
            <a:avLst/>
          </a:prstGeom>
        </p:spPr>
      </p:pic>
      <p:sp>
        <p:nvSpPr>
          <p:cNvPr id="9" name="Прямоугольник 8"/>
          <p:cNvSpPr/>
          <p:nvPr/>
        </p:nvSpPr>
        <p:spPr>
          <a:xfrm>
            <a:off x="3857620" y="3929066"/>
            <a:ext cx="4929222" cy="1815882"/>
          </a:xfrm>
          <a:prstGeom prst="rect">
            <a:avLst/>
          </a:prstGeom>
        </p:spPr>
        <p:txBody>
          <a:bodyPr wrap="square">
            <a:spAutoFit/>
          </a:bodyPr>
          <a:lstStyle/>
          <a:p>
            <a:r>
              <a:rPr lang="ru-RU" sz="1600" dirty="0" smtClean="0"/>
              <a:t>Центром Новогодних торжеств является </a:t>
            </a:r>
            <a:r>
              <a:rPr lang="ru-RU" sz="1600" dirty="0" err="1" smtClean="0"/>
              <a:t>Трафальгарская</a:t>
            </a:r>
            <a:r>
              <a:rPr lang="ru-RU" sz="1600" dirty="0" smtClean="0"/>
              <a:t> площадь. На ней всегда скапливается тысячи людей для празднования Нового Года, устанавливается елка. Через </a:t>
            </a:r>
            <a:r>
              <a:rPr lang="ru-RU" sz="1600" dirty="0" err="1" smtClean="0"/>
              <a:t>Трафальгарскую</a:t>
            </a:r>
            <a:r>
              <a:rPr lang="ru-RU" sz="1600" dirty="0" smtClean="0"/>
              <a:t> площадь каждый год проходит Лондонский новогодний парад, который считается самым большим в мире новогодним народным шествием. </a:t>
            </a:r>
            <a:endParaRPr lang="ru-RU" sz="1600" dirty="0"/>
          </a:p>
        </p:txBody>
      </p:sp>
    </p:spTree>
  </p:cSld>
  <p:clrMapOvr>
    <a:masterClrMapping/>
  </p:clrMapOvr>
  <p:transition>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870364.jpg"/>
          <p:cNvPicPr>
            <a:picLocks noChangeAspect="1"/>
          </p:cNvPicPr>
          <p:nvPr/>
        </p:nvPicPr>
        <p:blipFill>
          <a:blip r:embed="rId2"/>
          <a:srcRect l="9221" r="7786"/>
          <a:stretch>
            <a:fillRect/>
          </a:stretch>
        </p:blipFill>
        <p:spPr>
          <a:xfrm>
            <a:off x="5143504" y="1000108"/>
            <a:ext cx="3429024" cy="2756453"/>
          </a:xfrm>
          <a:prstGeom prst="rect">
            <a:avLst/>
          </a:prstGeom>
        </p:spPr>
      </p:pic>
      <p:sp>
        <p:nvSpPr>
          <p:cNvPr id="2" name="Заголовок 1"/>
          <p:cNvSpPr>
            <a:spLocks noGrp="1"/>
          </p:cNvSpPr>
          <p:nvPr>
            <p:ph type="title"/>
          </p:nvPr>
        </p:nvSpPr>
        <p:spPr>
          <a:xfrm>
            <a:off x="571472" y="142852"/>
            <a:ext cx="8229600" cy="1143000"/>
          </a:xfrm>
        </p:spPr>
        <p:txBody>
          <a:bodyPr>
            <a:noAutofit/>
          </a:bodyPr>
          <a:lstStyle/>
          <a:p>
            <a:r>
              <a:rPr lang="ru-RU" sz="6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onotype Corsiva" pitchFamily="66" charset="0"/>
              </a:rPr>
              <a:t>Франция</a:t>
            </a:r>
            <a:endParaRPr lang="ru-RU" sz="6000" dirty="0"/>
          </a:p>
        </p:txBody>
      </p:sp>
      <p:sp>
        <p:nvSpPr>
          <p:cNvPr id="3" name="Прямоугольник 2"/>
          <p:cNvSpPr/>
          <p:nvPr/>
        </p:nvSpPr>
        <p:spPr>
          <a:xfrm>
            <a:off x="500034" y="1071546"/>
            <a:ext cx="4572000" cy="3539430"/>
          </a:xfrm>
          <a:prstGeom prst="rect">
            <a:avLst/>
          </a:prstGeom>
        </p:spPr>
        <p:txBody>
          <a:bodyPr>
            <a:spAutoFit/>
          </a:bodyPr>
          <a:lstStyle/>
          <a:p>
            <a:pPr algn="ctr"/>
            <a:r>
              <a:rPr lang="ru-RU" sz="1600" dirty="0" smtClean="0"/>
              <a:t>В некоторых частях Франции рождественские праздники начинаются 6 декабря - в день Святого </a:t>
            </a:r>
            <a:r>
              <a:rPr lang="ru-RU" sz="1600" dirty="0" err="1" smtClean="0"/>
              <a:t>Николаса</a:t>
            </a:r>
            <a:r>
              <a:rPr lang="ru-RU" sz="1600" dirty="0" smtClean="0"/>
              <a:t>. Именно в этот день французский Дед Мороз - Пер </a:t>
            </a:r>
            <a:r>
              <a:rPr lang="ru-RU" sz="1600" dirty="0" err="1" smtClean="0"/>
              <a:t>Ноэль</a:t>
            </a:r>
            <a:r>
              <a:rPr lang="ru-RU" sz="1600" dirty="0" smtClean="0"/>
              <a:t> - приносит хорошим и прилежным детям подарки и конфеты. В деревянных башмаках и с корзиной подарков за спиной, он прибывает на </a:t>
            </a:r>
            <a:r>
              <a:rPr lang="ru-RU" sz="1600" dirty="0" err="1" smtClean="0"/>
              <a:t>осле</a:t>
            </a:r>
            <a:r>
              <a:rPr lang="ru-RU" sz="1600" dirty="0" smtClean="0"/>
              <a:t> и, оставив </a:t>
            </a:r>
            <a:r>
              <a:rPr lang="ru-RU" sz="1600" dirty="0" err="1" smtClean="0"/>
              <a:t>осла</a:t>
            </a:r>
            <a:r>
              <a:rPr lang="ru-RU" sz="1600" dirty="0" smtClean="0"/>
              <a:t> снаружи, проникает через дымоход в дом. Подарки он кладет в обувь, которую дети заранее оставляют перед камином. Компаньоном Пера </a:t>
            </a:r>
            <a:r>
              <a:rPr lang="ru-RU" sz="1600" dirty="0" err="1" smtClean="0"/>
              <a:t>Ноэля</a:t>
            </a:r>
            <a:r>
              <a:rPr lang="ru-RU" sz="1600" dirty="0" smtClean="0"/>
              <a:t> является Пер </a:t>
            </a:r>
            <a:r>
              <a:rPr lang="ru-RU" sz="1600" dirty="0" err="1" smtClean="0"/>
              <a:t>Фуетар</a:t>
            </a:r>
            <a:r>
              <a:rPr lang="ru-RU" sz="1600" dirty="0" smtClean="0"/>
              <a:t> -дед с розгами, который напоминает Перу </a:t>
            </a:r>
            <a:r>
              <a:rPr lang="ru-RU" sz="1600" dirty="0" err="1" smtClean="0"/>
              <a:t>Ноэлю</a:t>
            </a:r>
            <a:r>
              <a:rPr lang="ru-RU" sz="1600" dirty="0" smtClean="0"/>
              <a:t>, как ребёнок вел себя в течение года и чего он заслуживает больше - подарков или шлепанья.</a:t>
            </a:r>
            <a:endParaRPr lang="ru-RU" sz="1600" dirty="0"/>
          </a:p>
        </p:txBody>
      </p:sp>
      <p:sp>
        <p:nvSpPr>
          <p:cNvPr id="4" name="Прямоугольник 3"/>
          <p:cNvSpPr/>
          <p:nvPr/>
        </p:nvSpPr>
        <p:spPr>
          <a:xfrm>
            <a:off x="4857752" y="3857628"/>
            <a:ext cx="3929058" cy="2062103"/>
          </a:xfrm>
          <a:prstGeom prst="rect">
            <a:avLst/>
          </a:prstGeom>
        </p:spPr>
        <p:txBody>
          <a:bodyPr wrap="square">
            <a:spAutoFit/>
          </a:bodyPr>
          <a:lstStyle/>
          <a:p>
            <a:pPr algn="ctr"/>
            <a:r>
              <a:rPr lang="ru-RU" sz="1600" dirty="0" smtClean="0"/>
              <a:t>Любимой традицией французов является поджигание рождественского полена. Вся семья собирается у камина. Отец щедро поливает полено маслом и коньяком, а детям разрешают его поджечь. Остывшие угли собирают в мешочек и бережно хранят как талисман, который приносит только счастье и удачу.</a:t>
            </a:r>
            <a:endParaRPr lang="ru-RU" sz="1600" dirty="0"/>
          </a:p>
        </p:txBody>
      </p:sp>
      <p:pic>
        <p:nvPicPr>
          <p:cNvPr id="5" name="Рисунок 4" descr="80147292.jpg"/>
          <p:cNvPicPr>
            <a:picLocks noChangeAspect="1"/>
          </p:cNvPicPr>
          <p:nvPr/>
        </p:nvPicPr>
        <p:blipFill>
          <a:blip r:embed="rId3"/>
          <a:stretch>
            <a:fillRect/>
          </a:stretch>
        </p:blipFill>
        <p:spPr>
          <a:xfrm>
            <a:off x="1285852" y="4643446"/>
            <a:ext cx="2595563" cy="1946672"/>
          </a:xfrm>
          <a:prstGeom prst="rect">
            <a:avLst/>
          </a:prstGeom>
        </p:spPr>
      </p:pic>
    </p:spTree>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италия.jpg"/>
          <p:cNvPicPr>
            <a:picLocks noChangeAspect="1"/>
          </p:cNvPicPr>
          <p:nvPr/>
        </p:nvPicPr>
        <p:blipFill>
          <a:blip r:embed="rId2"/>
          <a:srcRect l="4660" r="2867"/>
          <a:stretch>
            <a:fillRect/>
          </a:stretch>
        </p:blipFill>
        <p:spPr>
          <a:xfrm>
            <a:off x="5643570" y="928670"/>
            <a:ext cx="3214710" cy="2317582"/>
          </a:xfrm>
          <a:prstGeom prst="rect">
            <a:avLst/>
          </a:prstGeom>
        </p:spPr>
      </p:pic>
      <p:sp>
        <p:nvSpPr>
          <p:cNvPr id="2" name="Заголовок 1"/>
          <p:cNvSpPr>
            <a:spLocks noGrp="1"/>
          </p:cNvSpPr>
          <p:nvPr>
            <p:ph type="title"/>
          </p:nvPr>
        </p:nvSpPr>
        <p:spPr>
          <a:xfrm>
            <a:off x="428596" y="142852"/>
            <a:ext cx="8229600" cy="1143000"/>
          </a:xfrm>
        </p:spPr>
        <p:txBody>
          <a:bodyPr>
            <a:normAutofit/>
          </a:bodyPr>
          <a:lstStyle/>
          <a:p>
            <a:r>
              <a:rPr lang="ru-RU" sz="6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onotype Corsiva" pitchFamily="66" charset="0"/>
              </a:rPr>
              <a:t>Италия</a:t>
            </a:r>
            <a:endParaRPr lang="ru-RU" sz="6000" dirty="0"/>
          </a:p>
        </p:txBody>
      </p:sp>
      <p:sp>
        <p:nvSpPr>
          <p:cNvPr id="3" name="Прямоугольник 2"/>
          <p:cNvSpPr/>
          <p:nvPr/>
        </p:nvSpPr>
        <p:spPr>
          <a:xfrm>
            <a:off x="500034" y="1000108"/>
            <a:ext cx="5143536" cy="2554545"/>
          </a:xfrm>
          <a:prstGeom prst="rect">
            <a:avLst/>
          </a:prstGeom>
        </p:spPr>
        <p:txBody>
          <a:bodyPr wrap="square">
            <a:spAutoFit/>
          </a:bodyPr>
          <a:lstStyle/>
          <a:p>
            <a:pPr algn="ctr"/>
            <a:r>
              <a:rPr lang="ru-RU" sz="1600" dirty="0" smtClean="0"/>
              <a:t>Под Новый год итальянские дети с нетерпением ждут Фею </a:t>
            </a:r>
            <a:r>
              <a:rPr lang="ru-RU" sz="1600" dirty="0" err="1" smtClean="0"/>
              <a:t>Бефану</a:t>
            </a:r>
            <a:r>
              <a:rPr lang="ru-RU" sz="1600" dirty="0" smtClean="0"/>
              <a:t>. Она прилетает ночью и раскладывает подарки в подвешенные носки и чулочки. Но подарки получают только прилежные и послушные ребята. Шалуны и озорники одариваются щепоткой золы или угольками. Вторым любимым персонажем, без которого немыслим Новый год в Италии – это </a:t>
            </a:r>
            <a:r>
              <a:rPr lang="ru-RU" sz="1600" dirty="0" err="1" smtClean="0"/>
              <a:t>Баббо</a:t>
            </a:r>
            <a:r>
              <a:rPr lang="ru-RU" sz="1600" dirty="0" smtClean="0"/>
              <a:t> Натале – Дед Мороз, который ходит по домам и разносит подарки. Но их получают только те, кто заранее написал письмо с пожеланиями и просьбами.</a:t>
            </a:r>
            <a:endParaRPr lang="ru-RU" sz="1600" dirty="0"/>
          </a:p>
        </p:txBody>
      </p:sp>
      <p:sp>
        <p:nvSpPr>
          <p:cNvPr id="4" name="Прямоугольник 3"/>
          <p:cNvSpPr/>
          <p:nvPr/>
        </p:nvSpPr>
        <p:spPr>
          <a:xfrm>
            <a:off x="4357686" y="3357562"/>
            <a:ext cx="4572000" cy="2800767"/>
          </a:xfrm>
          <a:prstGeom prst="rect">
            <a:avLst/>
          </a:prstGeom>
        </p:spPr>
        <p:txBody>
          <a:bodyPr>
            <a:spAutoFit/>
          </a:bodyPr>
          <a:lstStyle/>
          <a:p>
            <a:pPr algn="ctr"/>
            <a:r>
              <a:rPr lang="ru-RU" sz="1600" dirty="0" smtClean="0"/>
              <a:t>В Новогоднюю ночь итальянцы выбрасывают из окон старые вещи, одежду и даже мебель. Таким образом, они впускают в свою жизнь всё новое.</a:t>
            </a:r>
          </a:p>
          <a:p>
            <a:pPr algn="ctr"/>
            <a:r>
              <a:rPr lang="ru-RU" sz="1600" dirty="0" smtClean="0"/>
              <a:t>Еще одна традиция, которая характерна для Италии – битье посуды в полночь. Это помогает избавиться от негативных эмоций и душевной боли, которая скопилась за целый год.</a:t>
            </a:r>
          </a:p>
          <a:p>
            <a:pPr algn="ctr"/>
            <a:r>
              <a:rPr lang="ru-RU" sz="1600" dirty="0" smtClean="0"/>
              <a:t>В Италии принято на Новый год дарить красное белье</a:t>
            </a:r>
            <a:r>
              <a:rPr lang="ru-RU" sz="1600" i="1" dirty="0" smtClean="0"/>
              <a:t>.</a:t>
            </a:r>
            <a:r>
              <a:rPr lang="ru-RU" sz="1600" dirty="0" smtClean="0"/>
              <a:t> Самое интересное, что этот подарок необходимо выбросить на следующий день! Иначе не жди ничего хорошего.</a:t>
            </a:r>
            <a:endParaRPr lang="ru-RU" sz="1600" dirty="0"/>
          </a:p>
        </p:txBody>
      </p:sp>
      <p:pic>
        <p:nvPicPr>
          <p:cNvPr id="5" name="Рисунок 4" descr="2_27.jpg"/>
          <p:cNvPicPr>
            <a:picLocks noChangeAspect="1"/>
          </p:cNvPicPr>
          <p:nvPr/>
        </p:nvPicPr>
        <p:blipFill>
          <a:blip r:embed="rId3"/>
          <a:srcRect b="8005"/>
          <a:stretch>
            <a:fillRect/>
          </a:stretch>
        </p:blipFill>
        <p:spPr>
          <a:xfrm>
            <a:off x="142844" y="3626169"/>
            <a:ext cx="2206883" cy="2731789"/>
          </a:xfrm>
          <a:prstGeom prst="rect">
            <a:avLst/>
          </a:prstGeom>
        </p:spPr>
      </p:pic>
      <p:pic>
        <p:nvPicPr>
          <p:cNvPr id="6" name="Рисунок 5" descr="f68e26c975a7.jpg"/>
          <p:cNvPicPr>
            <a:picLocks noChangeAspect="1"/>
          </p:cNvPicPr>
          <p:nvPr/>
        </p:nvPicPr>
        <p:blipFill>
          <a:blip r:embed="rId4"/>
          <a:stretch>
            <a:fillRect/>
          </a:stretch>
        </p:blipFill>
        <p:spPr>
          <a:xfrm>
            <a:off x="2428860" y="3606166"/>
            <a:ext cx="1857388" cy="2823230"/>
          </a:xfrm>
          <a:prstGeom prst="rect">
            <a:avLst/>
          </a:prstGeom>
        </p:spPr>
      </p:pic>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49b1161844a6.jpg"/>
          <p:cNvPicPr>
            <a:picLocks noChangeAspect="1"/>
          </p:cNvPicPr>
          <p:nvPr/>
        </p:nvPicPr>
        <p:blipFill>
          <a:blip r:embed="rId2"/>
          <a:stretch>
            <a:fillRect/>
          </a:stretch>
        </p:blipFill>
        <p:spPr>
          <a:xfrm>
            <a:off x="5072066" y="928670"/>
            <a:ext cx="2714644" cy="2040507"/>
          </a:xfrm>
          <a:prstGeom prst="rect">
            <a:avLst/>
          </a:prstGeom>
        </p:spPr>
      </p:pic>
      <p:sp>
        <p:nvSpPr>
          <p:cNvPr id="2" name="Заголовок 1"/>
          <p:cNvSpPr>
            <a:spLocks noGrp="1"/>
          </p:cNvSpPr>
          <p:nvPr>
            <p:ph type="title"/>
          </p:nvPr>
        </p:nvSpPr>
        <p:spPr>
          <a:xfrm>
            <a:off x="500034" y="214290"/>
            <a:ext cx="8229600" cy="1143000"/>
          </a:xfrm>
        </p:spPr>
        <p:txBody>
          <a:bodyPr>
            <a:normAutofit/>
          </a:bodyPr>
          <a:lstStyle/>
          <a:p>
            <a:r>
              <a:rPr lang="ru-RU" sz="6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onotype Corsiva" pitchFamily="66" charset="0"/>
              </a:rPr>
              <a:t>Япония</a:t>
            </a:r>
            <a:endParaRPr lang="ru-RU" sz="6000" dirty="0"/>
          </a:p>
        </p:txBody>
      </p:sp>
      <p:sp>
        <p:nvSpPr>
          <p:cNvPr id="3" name="Прямоугольник 2"/>
          <p:cNvSpPr/>
          <p:nvPr/>
        </p:nvSpPr>
        <p:spPr>
          <a:xfrm>
            <a:off x="500034" y="1142984"/>
            <a:ext cx="4572000" cy="1815882"/>
          </a:xfrm>
          <a:prstGeom prst="rect">
            <a:avLst/>
          </a:prstGeom>
        </p:spPr>
        <p:txBody>
          <a:bodyPr>
            <a:spAutoFit/>
          </a:bodyPr>
          <a:lstStyle/>
          <a:p>
            <a:pPr algn="ctr"/>
            <a:r>
              <a:rPr lang="ru-RU" sz="1600" dirty="0" smtClean="0"/>
              <a:t>Главный атрибут японского Нового года – это </a:t>
            </a:r>
            <a:r>
              <a:rPr lang="ru-RU" sz="1600" dirty="0" err="1" smtClean="0"/>
              <a:t>кадомацо</a:t>
            </a:r>
            <a:r>
              <a:rPr lang="ru-RU" sz="1600" dirty="0" smtClean="0"/>
              <a:t> – «сосна у входа». Таким образом японцы приветствуют божество Нового года </a:t>
            </a:r>
            <a:r>
              <a:rPr lang="ru-RU" sz="1600" dirty="0" err="1" smtClean="0"/>
              <a:t>Тосигами</a:t>
            </a:r>
            <a:r>
              <a:rPr lang="ru-RU" sz="1600" dirty="0" smtClean="0"/>
              <a:t>. Также японцы обязательно натягивают веревку перед входом в дом. Они считают, что злой дух не сможет проникнуть в их жилище и навредить им. </a:t>
            </a:r>
            <a:endParaRPr lang="ru-RU" sz="1600" dirty="0"/>
          </a:p>
        </p:txBody>
      </p:sp>
      <p:sp>
        <p:nvSpPr>
          <p:cNvPr id="5" name="Прямоугольник 4"/>
          <p:cNvSpPr/>
          <p:nvPr/>
        </p:nvSpPr>
        <p:spPr>
          <a:xfrm>
            <a:off x="3214678" y="3000372"/>
            <a:ext cx="4572000" cy="1569660"/>
          </a:xfrm>
          <a:prstGeom prst="rect">
            <a:avLst/>
          </a:prstGeom>
        </p:spPr>
        <p:txBody>
          <a:bodyPr>
            <a:spAutoFit/>
          </a:bodyPr>
          <a:lstStyle/>
          <a:p>
            <a:pPr algn="ctr"/>
            <a:r>
              <a:rPr lang="ru-RU" sz="1600" dirty="0" smtClean="0"/>
              <a:t>Японцы украшают свой дом на Новый год бамбуковыми или ивовыми букетами, на которых подвешивают маленькие хлебцы </a:t>
            </a:r>
            <a:r>
              <a:rPr lang="ru-RU" sz="1600" dirty="0" err="1" smtClean="0"/>
              <a:t>моти</a:t>
            </a:r>
            <a:r>
              <a:rPr lang="ru-RU" sz="1600" dirty="0" smtClean="0"/>
              <a:t> в виде цветов, фруктов, рыб. Все это раскрашивается в желтый, </a:t>
            </a:r>
            <a:r>
              <a:rPr lang="ru-RU" sz="1600" dirty="0" err="1" smtClean="0"/>
              <a:t>розовый</a:t>
            </a:r>
            <a:r>
              <a:rPr lang="ru-RU" sz="1600" dirty="0" smtClean="0"/>
              <a:t> и зеленый цвета и вешается у входа в дом или ставится на самом видном месте.</a:t>
            </a:r>
            <a:endParaRPr lang="ru-RU" sz="1600" dirty="0"/>
          </a:p>
        </p:txBody>
      </p:sp>
      <p:sp>
        <p:nvSpPr>
          <p:cNvPr id="6" name="Прямоугольник 5"/>
          <p:cNvSpPr/>
          <p:nvPr/>
        </p:nvSpPr>
        <p:spPr>
          <a:xfrm>
            <a:off x="642910" y="4857760"/>
            <a:ext cx="4572000" cy="830997"/>
          </a:xfrm>
          <a:prstGeom prst="rect">
            <a:avLst/>
          </a:prstGeom>
        </p:spPr>
        <p:txBody>
          <a:bodyPr>
            <a:spAutoFit/>
          </a:bodyPr>
          <a:lstStyle/>
          <a:p>
            <a:pPr algn="ctr"/>
            <a:r>
              <a:rPr lang="ru-RU" sz="1600" dirty="0" smtClean="0"/>
              <a:t>Самая необычная традиция в Японии – покупать перед Новым годом грабли, которые «помогут нагрести побольше счастья».</a:t>
            </a:r>
            <a:endParaRPr lang="ru-RU" sz="1600" dirty="0"/>
          </a:p>
        </p:txBody>
      </p:sp>
      <p:pic>
        <p:nvPicPr>
          <p:cNvPr id="8" name="Рисунок 7" descr="02.jpg"/>
          <p:cNvPicPr>
            <a:picLocks noChangeAspect="1"/>
          </p:cNvPicPr>
          <p:nvPr/>
        </p:nvPicPr>
        <p:blipFill>
          <a:blip r:embed="rId3"/>
          <a:stretch>
            <a:fillRect/>
          </a:stretch>
        </p:blipFill>
        <p:spPr>
          <a:xfrm>
            <a:off x="7715272" y="2928934"/>
            <a:ext cx="1246304" cy="2143139"/>
          </a:xfrm>
          <a:prstGeom prst="rect">
            <a:avLst/>
          </a:prstGeom>
        </p:spPr>
      </p:pic>
      <p:pic>
        <p:nvPicPr>
          <p:cNvPr id="9" name="Рисунок 8" descr="motibana_2.jpg"/>
          <p:cNvPicPr>
            <a:picLocks noChangeAspect="1"/>
          </p:cNvPicPr>
          <p:nvPr/>
        </p:nvPicPr>
        <p:blipFill>
          <a:blip r:embed="rId4" cstate="print"/>
          <a:stretch>
            <a:fillRect/>
          </a:stretch>
        </p:blipFill>
        <p:spPr>
          <a:xfrm>
            <a:off x="571472" y="2928934"/>
            <a:ext cx="2571768" cy="1928826"/>
          </a:xfrm>
          <a:prstGeom prst="rect">
            <a:avLst/>
          </a:prstGeom>
        </p:spPr>
      </p:pic>
      <p:pic>
        <p:nvPicPr>
          <p:cNvPr id="10" name="Рисунок 9" descr="kuma-rastrello1.jpg"/>
          <p:cNvPicPr>
            <a:picLocks noChangeAspect="1"/>
          </p:cNvPicPr>
          <p:nvPr/>
        </p:nvPicPr>
        <p:blipFill>
          <a:blip r:embed="rId5"/>
          <a:stretch>
            <a:fillRect/>
          </a:stretch>
        </p:blipFill>
        <p:spPr>
          <a:xfrm>
            <a:off x="5214942" y="4572008"/>
            <a:ext cx="1714512" cy="2025267"/>
          </a:xfrm>
          <a:prstGeom prst="rect">
            <a:avLst/>
          </a:prstGeom>
        </p:spPr>
      </p:pic>
    </p:spTree>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229600" cy="1143000"/>
          </a:xfrm>
        </p:spPr>
        <p:txBody>
          <a:bodyPr>
            <a:normAutofit/>
          </a:bodyPr>
          <a:lstStyle/>
          <a:p>
            <a:r>
              <a:rPr lang="ru-RU" sz="6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onotype Corsiva" pitchFamily="66" charset="0"/>
              </a:rPr>
              <a:t>Индия</a:t>
            </a:r>
            <a:endParaRPr lang="ru-RU" sz="6000" dirty="0"/>
          </a:p>
        </p:txBody>
      </p:sp>
      <p:sp>
        <p:nvSpPr>
          <p:cNvPr id="3" name="Прямоугольник 2"/>
          <p:cNvSpPr/>
          <p:nvPr/>
        </p:nvSpPr>
        <p:spPr>
          <a:xfrm>
            <a:off x="500034" y="1142984"/>
            <a:ext cx="4572000" cy="2800767"/>
          </a:xfrm>
          <a:prstGeom prst="rect">
            <a:avLst/>
          </a:prstGeom>
        </p:spPr>
        <p:txBody>
          <a:bodyPr>
            <a:spAutoFit/>
          </a:bodyPr>
          <a:lstStyle/>
          <a:p>
            <a:pPr algn="ctr"/>
            <a:r>
              <a:rPr lang="ru-RU" sz="1600" dirty="0" smtClean="0"/>
              <a:t>Индусы отмечают Новый Год более четырех раз в год – такая у них национальная особенность... Индия является одной из стран, в которой пересекается множество культур и субкультур. Там живут и христиане, и мусульмане, и буддисты, но, все же, основная часть населения исповедует древнюю религию индуизма. И Новый Год у них, соответственно, наступает согласно предписанию индуистского календаря. </a:t>
            </a:r>
            <a:br>
              <a:rPr lang="ru-RU" sz="1600" dirty="0" smtClean="0"/>
            </a:br>
            <a:endParaRPr lang="ru-RU" sz="1600" dirty="0"/>
          </a:p>
        </p:txBody>
      </p:sp>
      <p:sp>
        <p:nvSpPr>
          <p:cNvPr id="5" name="Прямоугольник 4"/>
          <p:cNvSpPr/>
          <p:nvPr/>
        </p:nvSpPr>
        <p:spPr>
          <a:xfrm>
            <a:off x="4000496" y="4143380"/>
            <a:ext cx="4572000" cy="1323439"/>
          </a:xfrm>
          <a:prstGeom prst="rect">
            <a:avLst/>
          </a:prstGeom>
        </p:spPr>
        <p:txBody>
          <a:bodyPr>
            <a:spAutoFit/>
          </a:bodyPr>
          <a:lstStyle/>
          <a:p>
            <a:pPr algn="ctr"/>
            <a:r>
              <a:rPr lang="ru-RU" sz="1600" dirty="0" smtClean="0"/>
              <a:t>Празднование нового года длиться не один день и сопровождается различными карнавальными шествиями, ярмарками и прочей атрибутикой. С полной уверенностью можно сказать, что Индия – самая новогодняя страна в мире. </a:t>
            </a:r>
            <a:endParaRPr lang="ru-RU" sz="1600" dirty="0"/>
          </a:p>
        </p:txBody>
      </p:sp>
      <p:pic>
        <p:nvPicPr>
          <p:cNvPr id="6" name="Рисунок 5" descr="novogodnjaja-mudrost-indii1.jpg"/>
          <p:cNvPicPr>
            <a:picLocks noChangeAspect="1"/>
          </p:cNvPicPr>
          <p:nvPr/>
        </p:nvPicPr>
        <p:blipFill>
          <a:blip r:embed="rId2"/>
          <a:srcRect l="11321"/>
          <a:stretch>
            <a:fillRect/>
          </a:stretch>
        </p:blipFill>
        <p:spPr>
          <a:xfrm>
            <a:off x="571472" y="3714752"/>
            <a:ext cx="3357586" cy="2513262"/>
          </a:xfrm>
          <a:prstGeom prst="rect">
            <a:avLst/>
          </a:prstGeom>
        </p:spPr>
      </p:pic>
      <p:pic>
        <p:nvPicPr>
          <p:cNvPr id="7" name="Рисунок 6" descr="work__travel_india_-_2.jpg"/>
          <p:cNvPicPr>
            <a:picLocks noChangeAspect="1"/>
          </p:cNvPicPr>
          <p:nvPr/>
        </p:nvPicPr>
        <p:blipFill>
          <a:blip r:embed="rId3" cstate="print"/>
          <a:stretch>
            <a:fillRect/>
          </a:stretch>
        </p:blipFill>
        <p:spPr>
          <a:xfrm>
            <a:off x="5000628" y="1196562"/>
            <a:ext cx="3643338" cy="2732504"/>
          </a:xfrm>
          <a:prstGeom prst="rect">
            <a:avLst/>
          </a:prstGeom>
        </p:spPr>
      </p:pic>
    </p:spTree>
  </p:cSld>
  <p:clrMapOvr>
    <a:masterClrMapping/>
  </p:clrMapOvr>
  <p:transition>
    <p:wheel spokes="8"/>
  </p:transition>
  <p:timing>
    <p:tnLst>
      <p:par>
        <p:cTn id="1" dur="indefinite" restart="never" nodeType="tmRoot"/>
      </p:par>
    </p:tnLst>
  </p:timing>
</p:sld>
</file>

<file path=ppt/theme/theme1.xml><?xml version="1.0" encoding="utf-8"?>
<a:theme xmlns:a="http://schemas.openxmlformats.org/drawingml/2006/main" name="Тема Office">
  <a:themeElements>
    <a:clrScheme name="Другая 2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6600"/>
      </a:hlink>
      <a:folHlink>
        <a:srgbClr val="8AA846"/>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484</TotalTime>
  <Words>1070</Words>
  <Application>Microsoft Office PowerPoint</Application>
  <PresentationFormat>Экран (4:3)</PresentationFormat>
  <Paragraphs>88</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Франция</vt:lpstr>
      <vt:lpstr>Италия</vt:lpstr>
      <vt:lpstr>Япония</vt:lpstr>
      <vt:lpstr>Индия</vt:lpstr>
      <vt:lpstr>Шотландия</vt:lpstr>
      <vt:lpstr>Куба</vt:lpstr>
      <vt:lpstr>Исландия</vt:lpstr>
      <vt:lpstr>Испания</vt:lpstr>
      <vt:lpstr>Финляндия</vt:lpstr>
      <vt:lpstr>Дания</vt:lpstr>
      <vt:lpstr>Швеция</vt:lpstr>
      <vt:lpstr>Гренландия</vt:lpstr>
      <vt:lpstr>Греция</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Елена</dc:creator>
  <cp:lastModifiedBy>Admin</cp:lastModifiedBy>
  <cp:revision>65</cp:revision>
  <dcterms:created xsi:type="dcterms:W3CDTF">2013-08-17T08:34:50Z</dcterms:created>
  <dcterms:modified xsi:type="dcterms:W3CDTF">2016-12-06T12:20:15Z</dcterms:modified>
</cp:coreProperties>
</file>