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80" r:id="rId5"/>
    <p:sldId id="279" r:id="rId6"/>
    <p:sldId id="281" r:id="rId7"/>
    <p:sldId id="276" r:id="rId8"/>
    <p:sldId id="259" r:id="rId9"/>
    <p:sldId id="260" r:id="rId10"/>
    <p:sldId id="262" r:id="rId11"/>
    <p:sldId id="261" r:id="rId12"/>
    <p:sldId id="263" r:id="rId13"/>
    <p:sldId id="269" r:id="rId14"/>
    <p:sldId id="264" r:id="rId15"/>
    <p:sldId id="265" r:id="rId16"/>
    <p:sldId id="266" r:id="rId17"/>
    <p:sldId id="274" r:id="rId18"/>
    <p:sldId id="267" r:id="rId19"/>
    <p:sldId id="268" r:id="rId20"/>
    <p:sldId id="270" r:id="rId21"/>
    <p:sldId id="271" r:id="rId22"/>
    <p:sldId id="272" r:id="rId23"/>
    <p:sldId id="273" r:id="rId24"/>
    <p:sldId id="275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2" autoAdjust="0"/>
    <p:restoredTop sz="94660"/>
  </p:normalViewPr>
  <p:slideViewPr>
    <p:cSldViewPr>
      <p:cViewPr>
        <p:scale>
          <a:sx n="76" d="100"/>
          <a:sy n="76" d="100"/>
        </p:scale>
        <p:origin x="-33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23528" y="260648"/>
            <a:ext cx="8496944" cy="6336704"/>
          </a:xfrm>
          <a:prstGeom prst="roundRect">
            <a:avLst/>
          </a:prstGeom>
          <a:ln w="57150"/>
          <a:effectLst>
            <a:glow rad="1397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article64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1584176" cy="1584176"/>
          </a:xfrm>
          <a:prstGeom prst="rect">
            <a:avLst/>
          </a:prstGeom>
        </p:spPr>
      </p:pic>
      <p:pic>
        <p:nvPicPr>
          <p:cNvPr id="23" name="Рисунок 22" descr="noviy-god-10(4).g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272" y="4941168"/>
            <a:ext cx="1967164" cy="1916832"/>
          </a:xfrm>
          <a:prstGeom prst="rect">
            <a:avLst/>
          </a:prstGeom>
        </p:spPr>
      </p:pic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174C8-0783-45AD-B64A-6237C0C98664}" type="datetimeFigureOut">
              <a:rPr lang="ru-RU" smtClean="0"/>
              <a:pPr/>
              <a:t>12.12.2016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C0195-76C8-4507-9AE9-CC33C5C17E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56992"/>
            <a:ext cx="7772400" cy="1470025"/>
          </a:xfrm>
        </p:spPr>
        <p:txBody>
          <a:bodyPr>
            <a:prstTxWarp prst="textArchUp">
              <a:avLst/>
            </a:prstTxWarp>
          </a:bodyPr>
          <a:lstStyle/>
          <a:p>
            <a:r>
              <a:rPr lang="ru-RU" sz="11500" b="1" dirty="0" smtClean="0">
                <a:gradFill flip="none" rotWithShape="1">
                  <a:gsLst>
                    <a:gs pos="0">
                      <a:srgbClr val="0070C0">
                        <a:shade val="30000"/>
                        <a:satMod val="115000"/>
                      </a:srgbClr>
                    </a:gs>
                    <a:gs pos="50000">
                      <a:srgbClr val="0070C0">
                        <a:shade val="67500"/>
                        <a:satMod val="115000"/>
                      </a:srgbClr>
                    </a:gs>
                    <a:gs pos="100000">
                      <a:srgbClr val="0070C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 </a:t>
            </a:r>
            <a: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6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РАЗНЫХ СТРАНАХ</a:t>
            </a:r>
            <a:endParaRPr lang="ru-RU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91880" y="5085184"/>
            <a:ext cx="3704456" cy="136815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7888"/>
            <a:ext cx="3194712" cy="2396034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6908304" cy="936103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Ежишек</a:t>
            </a:r>
            <a:r>
              <a:rPr lang="ru-RU" sz="5400" b="1" dirty="0" smtClean="0">
                <a:solidFill>
                  <a:srgbClr val="0070C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3968" y="1196752"/>
            <a:ext cx="4392488" cy="5256584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	</a:t>
            </a:r>
            <a:r>
              <a:rPr lang="ru-RU" sz="3000" b="1" dirty="0" smtClean="0">
                <a:solidFill>
                  <a:srgbClr val="002060"/>
                </a:solidFill>
              </a:rPr>
              <a:t>Ежишек </a:t>
            </a:r>
            <a:r>
              <a:rPr lang="ru-RU" sz="3000" b="1" dirty="0">
                <a:solidFill>
                  <a:srgbClr val="002060"/>
                </a:solidFill>
              </a:rPr>
              <a:t>— самый </a:t>
            </a:r>
            <a:r>
              <a:rPr lang="ru-RU" sz="3000" b="1" dirty="0" smtClean="0">
                <a:solidFill>
                  <a:srgbClr val="002060"/>
                </a:solidFill>
              </a:rPr>
              <a:t>скромный </a:t>
            </a:r>
            <a:r>
              <a:rPr lang="ru-RU" sz="3000" b="1" dirty="0">
                <a:solidFill>
                  <a:srgbClr val="002060"/>
                </a:solidFill>
              </a:rPr>
              <a:t>из </a:t>
            </a:r>
            <a:r>
              <a:rPr lang="ru-RU" sz="3000" b="1" dirty="0" smtClean="0">
                <a:solidFill>
                  <a:srgbClr val="002060"/>
                </a:solidFill>
              </a:rPr>
              <a:t>Дедов </a:t>
            </a:r>
            <a:r>
              <a:rPr lang="ru-RU" sz="3000" b="1" dirty="0">
                <a:solidFill>
                  <a:srgbClr val="002060"/>
                </a:solidFill>
              </a:rPr>
              <a:t>Морозов. Он кропотливо смотрит за тем, чтоб его никто не увидел, когда он подкладывает подарки, потому </a:t>
            </a:r>
            <a:r>
              <a:rPr lang="ru-RU" sz="3000" b="1" dirty="0" smtClean="0">
                <a:solidFill>
                  <a:srgbClr val="002060"/>
                </a:solidFill>
              </a:rPr>
              <a:t>нём известно мало. Живёт Ежишек в           Словакии.</a:t>
            </a:r>
            <a:endParaRPr lang="ru-RU" sz="30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2199">
            <a:off x="539552" y="1484784"/>
            <a:ext cx="3473980" cy="47697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841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404665"/>
            <a:ext cx="7052320" cy="864096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Микулаш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1340768"/>
            <a:ext cx="4248472" cy="5256584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	Некоторые люди думают, </a:t>
            </a:r>
            <a:r>
              <a:rPr lang="ru-RU" sz="2400" b="1" dirty="0">
                <a:solidFill>
                  <a:srgbClr val="002060"/>
                </a:solidFill>
              </a:rPr>
              <a:t>что Ежишек и Микулаш — это одно лицо, но </a:t>
            </a:r>
            <a:r>
              <a:rPr lang="ru-RU" sz="2400" b="1" dirty="0" smtClean="0">
                <a:solidFill>
                  <a:srgbClr val="002060"/>
                </a:solidFill>
              </a:rPr>
              <a:t>большинство считают, </a:t>
            </a:r>
            <a:r>
              <a:rPr lang="ru-RU" sz="2400" b="1" dirty="0">
                <a:solidFill>
                  <a:srgbClr val="002060"/>
                </a:solidFill>
              </a:rPr>
              <a:t>что они — братья. Чешский Дед Мороз похож на российского, только сопровождают его ангел и дьяволенок. Отличные детки получают сладости, а нехорошие </a:t>
            </a:r>
            <a:r>
              <a:rPr lang="ru-RU" sz="2400" b="1" dirty="0" smtClean="0">
                <a:solidFill>
                  <a:srgbClr val="002060"/>
                </a:solidFill>
              </a:rPr>
              <a:t>- картофелины </a:t>
            </a:r>
            <a:r>
              <a:rPr lang="ru-RU" sz="2400" b="1" dirty="0">
                <a:solidFill>
                  <a:srgbClr val="002060"/>
                </a:solidFill>
              </a:rPr>
              <a:t>либо </a:t>
            </a:r>
            <a:r>
              <a:rPr lang="ru-RU" sz="2400" b="1" dirty="0" smtClean="0">
                <a:solidFill>
                  <a:srgbClr val="002060"/>
                </a:solidFill>
              </a:rPr>
              <a:t>      кусочки </a:t>
            </a:r>
            <a:r>
              <a:rPr lang="ru-RU" sz="2400" b="1" dirty="0">
                <a:solidFill>
                  <a:srgbClr val="002060"/>
                </a:solidFill>
              </a:rPr>
              <a:t>угля.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6224">
            <a:off x="363341" y="1986838"/>
            <a:ext cx="4006306" cy="2935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38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7632848" cy="1080120"/>
          </a:xfrm>
        </p:spPr>
        <p:txBody>
          <a:bodyPr/>
          <a:lstStyle/>
          <a:p>
            <a:pPr algn="l"/>
            <a:r>
              <a:rPr lang="ru-RU" sz="48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Баббо Натале и Фея Бефана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1196752"/>
            <a:ext cx="5040560" cy="5184576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	В </a:t>
            </a:r>
            <a:r>
              <a:rPr lang="ru-RU" sz="2800" b="1" dirty="0">
                <a:solidFill>
                  <a:srgbClr val="002060"/>
                </a:solidFill>
              </a:rPr>
              <a:t>Италии, кроме Деда Мороза - Баббо Натале, к послушным детям </a:t>
            </a:r>
            <a:r>
              <a:rPr lang="ru-RU" sz="2800" b="1" dirty="0" smtClean="0">
                <a:solidFill>
                  <a:srgbClr val="002060"/>
                </a:solidFill>
              </a:rPr>
              <a:t>приходит </a:t>
            </a:r>
            <a:r>
              <a:rPr lang="ru-RU" sz="2800" b="1" dirty="0">
                <a:solidFill>
                  <a:srgbClr val="002060"/>
                </a:solidFill>
              </a:rPr>
              <a:t>добрая Фея Бефана.  Она прилетает через  дымоход и </a:t>
            </a:r>
            <a:r>
              <a:rPr lang="ru-RU" sz="2800" b="1" dirty="0" smtClean="0">
                <a:solidFill>
                  <a:srgbClr val="002060"/>
                </a:solidFill>
              </a:rPr>
              <a:t>дарит </a:t>
            </a:r>
            <a:r>
              <a:rPr lang="ru-RU" sz="2800" b="1" dirty="0">
                <a:solidFill>
                  <a:srgbClr val="002060"/>
                </a:solidFill>
              </a:rPr>
              <a:t>детям подарки</a:t>
            </a:r>
            <a:r>
              <a:rPr lang="ru-RU" sz="2800" b="1" dirty="0" smtClean="0">
                <a:solidFill>
                  <a:srgbClr val="002060"/>
                </a:solidFill>
              </a:rPr>
              <a:t>. А вот шалунам достается лишь уголёк.</a:t>
            </a:r>
            <a:endParaRPr lang="ru-RU" sz="2800" b="1" dirty="0">
              <a:solidFill>
                <a:srgbClr val="002060"/>
              </a:solidFill>
            </a:endParaRP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7426">
            <a:off x="395066" y="2831491"/>
            <a:ext cx="2334960" cy="229118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968">
            <a:off x="1102990" y="1057470"/>
            <a:ext cx="2358216" cy="185558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743">
            <a:off x="5026931" y="4979622"/>
            <a:ext cx="1549400" cy="136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2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88641"/>
            <a:ext cx="6980312" cy="1224136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 Ноэль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1196752"/>
            <a:ext cx="3816424" cy="5256584"/>
          </a:xfrm>
        </p:spPr>
        <p:txBody>
          <a:bodyPr/>
          <a:lstStyle/>
          <a:p>
            <a:pPr algn="l"/>
            <a:r>
              <a:rPr lang="ru-RU" sz="2600" b="1" dirty="0" smtClean="0">
                <a:solidFill>
                  <a:srgbClr val="002060"/>
                </a:solidFill>
              </a:rPr>
              <a:t>	Во </a:t>
            </a:r>
            <a:r>
              <a:rPr lang="ru-RU" sz="2600" b="1" dirty="0">
                <a:solidFill>
                  <a:srgbClr val="002060"/>
                </a:solidFill>
              </a:rPr>
              <a:t>Франции подарки детям приносит </a:t>
            </a:r>
            <a:r>
              <a:rPr lang="ru-RU" sz="2600" b="1" dirty="0" smtClean="0">
                <a:solidFill>
                  <a:srgbClr val="002060"/>
                </a:solidFill>
              </a:rPr>
              <a:t>Пер </a:t>
            </a:r>
            <a:r>
              <a:rPr lang="ru-RU" sz="2600" b="1" dirty="0">
                <a:solidFill>
                  <a:srgbClr val="002060"/>
                </a:solidFill>
              </a:rPr>
              <a:t>Ноэль. В дом он проникает через </a:t>
            </a:r>
          </a:p>
          <a:p>
            <a:pPr algn="l"/>
            <a:r>
              <a:rPr lang="ru-RU" sz="2600" b="1" dirty="0">
                <a:solidFill>
                  <a:srgbClr val="002060"/>
                </a:solidFill>
              </a:rPr>
              <a:t>дымоход, </a:t>
            </a:r>
            <a:r>
              <a:rPr lang="ru-RU" sz="2600" b="1" dirty="0" smtClean="0">
                <a:solidFill>
                  <a:srgbClr val="002060"/>
                </a:solidFill>
              </a:rPr>
              <a:t>и </a:t>
            </a:r>
            <a:r>
              <a:rPr lang="ru-RU" sz="2600" b="1" dirty="0">
                <a:solidFill>
                  <a:srgbClr val="002060"/>
                </a:solidFill>
              </a:rPr>
              <a:t>дети, которые не хотят остаться без подарков, ставят обувь перед </a:t>
            </a:r>
            <a:r>
              <a:rPr lang="ru-RU" sz="2600" b="1" dirty="0" smtClean="0">
                <a:solidFill>
                  <a:srgbClr val="002060"/>
                </a:solidFill>
              </a:rPr>
              <a:t>печкой </a:t>
            </a:r>
            <a:r>
              <a:rPr lang="ru-RU" sz="2600" b="1" dirty="0">
                <a:solidFill>
                  <a:srgbClr val="002060"/>
                </a:solidFill>
              </a:rPr>
              <a:t>или  камином. </a:t>
            </a:r>
            <a:r>
              <a:rPr lang="ru-RU" sz="2600" b="1" dirty="0" smtClean="0">
                <a:solidFill>
                  <a:srgbClr val="002060"/>
                </a:solidFill>
              </a:rPr>
              <a:t>Пер </a:t>
            </a:r>
            <a:r>
              <a:rPr lang="ru-RU" sz="2600" b="1" dirty="0">
                <a:solidFill>
                  <a:srgbClr val="002060"/>
                </a:solidFill>
              </a:rPr>
              <a:t>Ноэль </a:t>
            </a:r>
            <a:r>
              <a:rPr lang="ru-RU" sz="2600" b="1" dirty="0" smtClean="0">
                <a:solidFill>
                  <a:srgbClr val="002060"/>
                </a:solidFill>
              </a:rPr>
              <a:t>боится  </a:t>
            </a:r>
            <a:r>
              <a:rPr lang="ru-RU" sz="2600" b="1" dirty="0">
                <a:solidFill>
                  <a:srgbClr val="002060"/>
                </a:solidFill>
              </a:rPr>
              <a:t>холода и одет </a:t>
            </a:r>
            <a:r>
              <a:rPr lang="ru-RU" sz="2600" b="1" dirty="0" smtClean="0">
                <a:solidFill>
                  <a:srgbClr val="002060"/>
                </a:solidFill>
              </a:rPr>
              <a:t>         всегда </a:t>
            </a:r>
            <a:r>
              <a:rPr lang="ru-RU" sz="2600" b="1" dirty="0">
                <a:solidFill>
                  <a:srgbClr val="002060"/>
                </a:solidFill>
              </a:rPr>
              <a:t>во </a:t>
            </a:r>
            <a:r>
              <a:rPr lang="ru-RU" sz="2600" b="1" dirty="0" smtClean="0">
                <a:solidFill>
                  <a:srgbClr val="002060"/>
                </a:solidFill>
              </a:rPr>
              <a:t>всё                белое</a:t>
            </a:r>
            <a:r>
              <a:rPr lang="ru-RU" sz="2600" b="1" dirty="0">
                <a:solidFill>
                  <a:srgbClr val="002060"/>
                </a:solidFill>
              </a:rPr>
              <a:t>.</a:t>
            </a:r>
          </a:p>
          <a:p>
            <a:pPr algn="l"/>
            <a:endParaRPr lang="ru-RU" dirty="0"/>
          </a:p>
        </p:txBody>
      </p:sp>
      <p:pic>
        <p:nvPicPr>
          <p:cNvPr id="1026" name="Picture 2" descr="C:\Users\Алла\Desktop\santachimney2[1]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5484">
            <a:off x="1252817" y="1151018"/>
            <a:ext cx="3348719" cy="51738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1304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7052320" cy="864095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Синтер - Клаас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1196752"/>
            <a:ext cx="4464496" cy="5328592"/>
          </a:xfrm>
        </p:spPr>
        <p:txBody>
          <a:bodyPr/>
          <a:lstStyle/>
          <a:p>
            <a:pPr algn="l"/>
            <a:r>
              <a:rPr lang="ru-RU" sz="2200" b="1" dirty="0" smtClean="0">
                <a:solidFill>
                  <a:srgbClr val="002060"/>
                </a:solidFill>
                <a:latin typeface="Arial"/>
                <a:ea typeface="Calibri"/>
              </a:rPr>
              <a:t>	В Голландии Деда Мороза зовут Синтер</a:t>
            </a:r>
            <a:r>
              <a:rPr lang="ru-RU" sz="2200" b="1" dirty="0">
                <a:solidFill>
                  <a:srgbClr val="002060"/>
                </a:solidFill>
                <a:latin typeface="Arial"/>
                <a:ea typeface="Calibri"/>
              </a:rPr>
              <a:t> </a:t>
            </a:r>
            <a:r>
              <a:rPr lang="ru-RU" sz="2200" b="1" dirty="0" smtClean="0">
                <a:solidFill>
                  <a:srgbClr val="002060"/>
                </a:solidFill>
                <a:latin typeface="Arial"/>
                <a:ea typeface="Calibri"/>
              </a:rPr>
              <a:t>– Клаас, но подарки детям приносит не он, а его помощник Чёрный Пит. Он доставляет подарки через дымоход, потому что работает трубочистом. Но Чёрный </a:t>
            </a:r>
            <a:r>
              <a:rPr lang="ru-RU" sz="2200" b="1" dirty="0">
                <a:solidFill>
                  <a:srgbClr val="002060"/>
                </a:solidFill>
                <a:latin typeface="Arial"/>
                <a:ea typeface="Calibri"/>
              </a:rPr>
              <a:t>Пит </a:t>
            </a:r>
            <a:r>
              <a:rPr lang="ru-RU" sz="2200" b="1" dirty="0" smtClean="0">
                <a:solidFill>
                  <a:srgbClr val="002060"/>
                </a:solidFill>
                <a:latin typeface="Arial"/>
                <a:ea typeface="Calibri"/>
              </a:rPr>
              <a:t>способен также </a:t>
            </a:r>
            <a:r>
              <a:rPr lang="ru-RU" sz="2200" b="1" dirty="0">
                <a:solidFill>
                  <a:srgbClr val="002060"/>
                </a:solidFill>
                <a:latin typeface="Arial"/>
                <a:ea typeface="Calibri"/>
              </a:rPr>
              <a:t>выпороть хлыстом тех, кто плохо себя </a:t>
            </a:r>
            <a:r>
              <a:rPr lang="ru-RU" sz="2200" b="1" dirty="0" smtClean="0">
                <a:solidFill>
                  <a:srgbClr val="002060"/>
                </a:solidFill>
                <a:latin typeface="Arial"/>
                <a:ea typeface="Calibri"/>
              </a:rPr>
              <a:t>вёл, ведь </a:t>
            </a:r>
            <a:r>
              <a:rPr lang="ru-RU" sz="2200" b="1" dirty="0">
                <a:solidFill>
                  <a:srgbClr val="002060"/>
                </a:solidFill>
                <a:latin typeface="Arial"/>
                <a:ea typeface="Calibri"/>
              </a:rPr>
              <a:t>он носит с собой книгу, в </a:t>
            </a:r>
            <a:r>
              <a:rPr lang="ru-RU" sz="2200" b="1" dirty="0" smtClean="0">
                <a:solidFill>
                  <a:srgbClr val="002060"/>
                </a:solidFill>
                <a:latin typeface="Arial"/>
                <a:ea typeface="Calibri"/>
              </a:rPr>
              <a:t>которой </a:t>
            </a:r>
            <a:r>
              <a:rPr lang="ru-RU" sz="2200" b="1" dirty="0">
                <a:solidFill>
                  <a:srgbClr val="002060"/>
                </a:solidFill>
                <a:latin typeface="Arial"/>
                <a:ea typeface="Calibri"/>
              </a:rPr>
              <a:t>записаны все поступки </a:t>
            </a:r>
            <a:r>
              <a:rPr lang="ru-RU" sz="2200" b="1" dirty="0" smtClean="0">
                <a:solidFill>
                  <a:srgbClr val="002060"/>
                </a:solidFill>
                <a:latin typeface="Arial"/>
                <a:ea typeface="Calibri"/>
              </a:rPr>
              <a:t>   детей – и добрые,                     и плохие.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4477">
            <a:off x="542650" y="1700808"/>
            <a:ext cx="3365500" cy="381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42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88641"/>
            <a:ext cx="7124328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Йоллупукки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3" y="1052736"/>
            <a:ext cx="3748445" cy="5400600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Этот Дед Мороз живёт в Финляндии. Такое </a:t>
            </a:r>
            <a:r>
              <a:rPr lang="ru-RU" sz="2800" b="1" dirty="0">
                <a:solidFill>
                  <a:srgbClr val="002060"/>
                </a:solidFill>
              </a:rPr>
              <a:t>имя ему дано не зря: </a:t>
            </a:r>
            <a:r>
              <a:rPr lang="ru-RU" sz="2800" b="1" dirty="0" smtClean="0">
                <a:solidFill>
                  <a:srgbClr val="002060"/>
                </a:solidFill>
              </a:rPr>
              <a:t>«йоллу</a:t>
            </a:r>
            <a:r>
              <a:rPr lang="ru-RU" sz="2800" b="1" dirty="0">
                <a:solidFill>
                  <a:srgbClr val="002060"/>
                </a:solidFill>
              </a:rPr>
              <a:t>» означает </a:t>
            </a:r>
            <a:r>
              <a:rPr lang="ru-RU" sz="2800" b="1" dirty="0" smtClean="0">
                <a:solidFill>
                  <a:srgbClr val="002060"/>
                </a:solidFill>
              </a:rPr>
              <a:t>«Рождество», </a:t>
            </a:r>
            <a:r>
              <a:rPr lang="ru-RU" sz="2800" b="1" dirty="0">
                <a:solidFill>
                  <a:srgbClr val="002060"/>
                </a:solidFill>
              </a:rPr>
              <a:t>а «пукки» — </a:t>
            </a:r>
            <a:r>
              <a:rPr lang="ru-RU" sz="2800" b="1" dirty="0" smtClean="0">
                <a:solidFill>
                  <a:srgbClr val="002060"/>
                </a:solidFill>
              </a:rPr>
              <a:t>«козел». </a:t>
            </a:r>
            <a:r>
              <a:rPr lang="ru-RU" sz="2800" b="1" dirty="0">
                <a:solidFill>
                  <a:srgbClr val="002060"/>
                </a:solidFill>
              </a:rPr>
              <a:t>Много лет назад Дед Мороз носил козлиную шкуру и подарки </a:t>
            </a:r>
            <a:r>
              <a:rPr lang="ru-RU" sz="2800" b="1" dirty="0" smtClean="0">
                <a:solidFill>
                  <a:srgbClr val="002060"/>
                </a:solidFill>
              </a:rPr>
              <a:t>          развозил на            козлике</a:t>
            </a:r>
            <a:r>
              <a:rPr lang="ru-RU" sz="2800" b="1" dirty="0">
                <a:solidFill>
                  <a:srgbClr val="002060"/>
                </a:solidFill>
              </a:rPr>
              <a:t>.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4300">
            <a:off x="523317" y="2124427"/>
            <a:ext cx="4361438" cy="32545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69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332657"/>
            <a:ext cx="7052320" cy="93610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Йылувана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1196752"/>
            <a:ext cx="3672408" cy="5256584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	В </a:t>
            </a:r>
            <a:r>
              <a:rPr lang="ru-RU" b="1" dirty="0">
                <a:solidFill>
                  <a:srgbClr val="002060"/>
                </a:solidFill>
              </a:rPr>
              <a:t>Эстонии Деда Мороза зовут </a:t>
            </a:r>
            <a:r>
              <a:rPr lang="ru-RU" b="1" dirty="0" smtClean="0">
                <a:solidFill>
                  <a:srgbClr val="002060"/>
                </a:solidFill>
              </a:rPr>
              <a:t>Йылувана, </a:t>
            </a:r>
            <a:r>
              <a:rPr lang="ru-RU" b="1" dirty="0">
                <a:solidFill>
                  <a:srgbClr val="002060"/>
                </a:solidFill>
              </a:rPr>
              <a:t>и он</a:t>
            </a:r>
          </a:p>
          <a:p>
            <a:pPr algn="l"/>
            <a:r>
              <a:rPr lang="ru-RU" b="1" dirty="0">
                <a:solidFill>
                  <a:srgbClr val="002060"/>
                </a:solidFill>
              </a:rPr>
              <a:t>похож на своего финского родственника.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925">
            <a:off x="1157056" y="1295682"/>
            <a:ext cx="3449084" cy="51736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550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60649"/>
            <a:ext cx="7052320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Паккайне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1101713"/>
            <a:ext cx="4240560" cy="4968552"/>
          </a:xfrm>
        </p:spPr>
        <p:txBody>
          <a:bodyPr/>
          <a:lstStyle/>
          <a:p>
            <a:pPr algn="l"/>
            <a:r>
              <a:rPr lang="ru-RU" sz="2100" b="1" dirty="0" smtClean="0">
                <a:solidFill>
                  <a:srgbClr val="002060"/>
                </a:solidFill>
              </a:rPr>
              <a:t>	В Карелии Деда Мороза </a:t>
            </a:r>
            <a:r>
              <a:rPr lang="ru-RU" sz="2100" b="1" dirty="0">
                <a:solidFill>
                  <a:srgbClr val="002060"/>
                </a:solidFill>
              </a:rPr>
              <a:t>зовут </a:t>
            </a:r>
            <a:r>
              <a:rPr lang="ru-RU" sz="2100" b="1" dirty="0" smtClean="0">
                <a:solidFill>
                  <a:srgbClr val="002060"/>
                </a:solidFill>
              </a:rPr>
              <a:t>Паккайне -«Морозец». По </a:t>
            </a:r>
            <a:r>
              <a:rPr lang="ru-RU" sz="2100" b="1" dirty="0">
                <a:solidFill>
                  <a:srgbClr val="002060"/>
                </a:solidFill>
              </a:rPr>
              <a:t>легенде Паккайне родился </a:t>
            </a:r>
            <a:r>
              <a:rPr lang="ru-RU" sz="2100" b="1" dirty="0" smtClean="0">
                <a:solidFill>
                  <a:srgbClr val="002060"/>
                </a:solidFill>
              </a:rPr>
              <a:t>в начале </a:t>
            </a:r>
            <a:r>
              <a:rPr lang="ru-RU" sz="2100" b="1" dirty="0">
                <a:solidFill>
                  <a:srgbClr val="002060"/>
                </a:solidFill>
              </a:rPr>
              <a:t>зимы во время возвращения торгового обоза в </a:t>
            </a:r>
            <a:r>
              <a:rPr lang="ru-RU" sz="2100" b="1" dirty="0" smtClean="0">
                <a:solidFill>
                  <a:srgbClr val="002060"/>
                </a:solidFill>
              </a:rPr>
              <a:t>город Олонец</a:t>
            </a:r>
            <a:r>
              <a:rPr lang="ru-RU" sz="2100" b="1" dirty="0">
                <a:solidFill>
                  <a:srgbClr val="002060"/>
                </a:solidFill>
              </a:rPr>
              <a:t>. </a:t>
            </a:r>
            <a:r>
              <a:rPr lang="ru-RU" sz="2100" b="1" dirty="0" smtClean="0">
                <a:solidFill>
                  <a:srgbClr val="002060"/>
                </a:solidFill>
              </a:rPr>
              <a:t>Когда </a:t>
            </a:r>
            <a:r>
              <a:rPr lang="ru-RU" sz="2100" b="1" dirty="0">
                <a:solidFill>
                  <a:srgbClr val="002060"/>
                </a:solidFill>
              </a:rPr>
              <a:t>Паккайне вырос, он много путешествовал по миру — ведь в обыкновенной жизни он был </a:t>
            </a:r>
            <a:r>
              <a:rPr lang="ru-RU" sz="2100" b="1" dirty="0" smtClean="0">
                <a:solidFill>
                  <a:srgbClr val="002060"/>
                </a:solidFill>
              </a:rPr>
              <a:t>купцом. </a:t>
            </a:r>
            <a:r>
              <a:rPr lang="ru-RU" sz="2100" b="1" dirty="0">
                <a:solidFill>
                  <a:srgbClr val="002060"/>
                </a:solidFill>
              </a:rPr>
              <a:t>В свою олонецкую лавку он привозил заокеанские сладости и различные диковинные продукты. А каждый </a:t>
            </a:r>
            <a:r>
              <a:rPr lang="ru-RU" sz="2100" b="1" dirty="0" smtClean="0">
                <a:solidFill>
                  <a:srgbClr val="002060"/>
                </a:solidFill>
              </a:rPr>
              <a:t>             Новый </a:t>
            </a:r>
            <a:r>
              <a:rPr lang="ru-RU" sz="2100" b="1" dirty="0">
                <a:solidFill>
                  <a:srgbClr val="002060"/>
                </a:solidFill>
              </a:rPr>
              <a:t>год Паккайне </a:t>
            </a:r>
            <a:r>
              <a:rPr lang="ru-RU" sz="2100" b="1" dirty="0" smtClean="0">
                <a:solidFill>
                  <a:srgbClr val="002060"/>
                </a:solidFill>
              </a:rPr>
              <a:t>возвращается к себе                        на родину </a:t>
            </a:r>
            <a:r>
              <a:rPr lang="ru-RU" sz="2100" b="1" dirty="0">
                <a:solidFill>
                  <a:srgbClr val="002060"/>
                </a:solidFill>
              </a:rPr>
              <a:t>в виде </a:t>
            </a:r>
            <a:r>
              <a:rPr lang="ru-RU" sz="2100" b="1" dirty="0" smtClean="0">
                <a:solidFill>
                  <a:srgbClr val="002060"/>
                </a:solidFill>
              </a:rPr>
              <a:t>                       Деда Мороза.</a:t>
            </a:r>
            <a:endParaRPr lang="ru-RU" sz="21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721">
            <a:off x="539552" y="1700808"/>
            <a:ext cx="3731359" cy="37703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10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332656"/>
            <a:ext cx="7052320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Юлтомтен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1268760"/>
            <a:ext cx="4248472" cy="5256584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002060"/>
                </a:solidFill>
              </a:rPr>
              <a:t>	В </a:t>
            </a:r>
            <a:r>
              <a:rPr lang="ru-RU" sz="2800" b="1" dirty="0">
                <a:solidFill>
                  <a:srgbClr val="002060"/>
                </a:solidFill>
              </a:rPr>
              <a:t>Швеции к детям приходит </a:t>
            </a:r>
            <a:r>
              <a:rPr lang="ru-RU" sz="2800" b="1" dirty="0" smtClean="0">
                <a:solidFill>
                  <a:srgbClr val="002060"/>
                </a:solidFill>
              </a:rPr>
              <a:t>Юлтомтен. Это сутулый </a:t>
            </a:r>
            <a:r>
              <a:rPr lang="ru-RU" sz="2800" b="1" dirty="0">
                <a:solidFill>
                  <a:srgbClr val="002060"/>
                </a:solidFill>
              </a:rPr>
              <a:t>дедушка, и нос у него похож на шишку. Он прилетел на землю </a:t>
            </a:r>
            <a:r>
              <a:rPr lang="ru-RU" sz="2800" b="1" dirty="0" smtClean="0">
                <a:solidFill>
                  <a:srgbClr val="002060"/>
                </a:solidFill>
              </a:rPr>
              <a:t>триста миллионов </a:t>
            </a:r>
            <a:r>
              <a:rPr lang="ru-RU" sz="2800" b="1" dirty="0">
                <a:solidFill>
                  <a:srgbClr val="002060"/>
                </a:solidFill>
              </a:rPr>
              <a:t>лет назад на метеорите. Совсем недавно специально для него </a:t>
            </a:r>
            <a:r>
              <a:rPr lang="ru-RU" sz="2800" b="1" dirty="0" smtClean="0">
                <a:solidFill>
                  <a:srgbClr val="002060"/>
                </a:solidFill>
              </a:rPr>
              <a:t>          построили            настоящий                     </a:t>
            </a:r>
            <a:r>
              <a:rPr lang="ru-RU" sz="2800" b="1" dirty="0">
                <a:solidFill>
                  <a:srgbClr val="002060"/>
                </a:solidFill>
              </a:rPr>
              <a:t>дом.</a:t>
            </a:r>
          </a:p>
          <a:p>
            <a:pPr algn="l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5848">
            <a:off x="622806" y="1700808"/>
            <a:ext cx="3688060" cy="46882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260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332657"/>
            <a:ext cx="7124328" cy="1080120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Ниссе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1124744"/>
            <a:ext cx="4104456" cy="5328592"/>
          </a:xfrm>
        </p:spPr>
        <p:txBody>
          <a:bodyPr/>
          <a:lstStyle/>
          <a:p>
            <a:pPr algn="l"/>
            <a:r>
              <a:rPr lang="ru-RU" sz="2400" b="1" dirty="0">
                <a:solidFill>
                  <a:srgbClr val="002060"/>
                </a:solidFill>
              </a:rPr>
              <a:t>Таков аналог Деда Мороза в Норвегии и Дании. Это не один персонаж, а </a:t>
            </a:r>
            <a:r>
              <a:rPr lang="ru-RU" sz="2400" b="1" dirty="0" smtClean="0">
                <a:solidFill>
                  <a:srgbClr val="002060"/>
                </a:solidFill>
              </a:rPr>
              <a:t>великое </a:t>
            </a:r>
            <a:r>
              <a:rPr lang="ru-RU" sz="2400" b="1" dirty="0">
                <a:solidFill>
                  <a:srgbClr val="002060"/>
                </a:solidFill>
              </a:rPr>
              <a:t>множество. Ниссе – норвежские домовые. Маленькие, с крохотными бородками и в красных вязаных колпачках. Тех, кто приходит в новогодние праздники, называют Рождественскими Ниссе. Главный Ниссе живет недалеко от Осло,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в </a:t>
            </a:r>
            <a:r>
              <a:rPr lang="ru-RU" sz="2400" b="1" dirty="0">
                <a:solidFill>
                  <a:srgbClr val="002060"/>
                </a:solidFill>
              </a:rPr>
              <a:t>городе </a:t>
            </a:r>
            <a:r>
              <a:rPr lang="ru-RU" sz="2400" b="1" dirty="0" err="1">
                <a:solidFill>
                  <a:srgbClr val="002060"/>
                </a:solidFill>
              </a:rPr>
              <a:t>Дрёбак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245">
            <a:off x="539552" y="2217401"/>
            <a:ext cx="4032448" cy="27975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54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2" b="246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417" y="296317"/>
            <a:ext cx="3133333" cy="4531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3952">
            <a:off x="-156411" y="-137311"/>
            <a:ext cx="1463755" cy="19516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7990" y="577071"/>
            <a:ext cx="47284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anose="02040502050405020303" pitchFamily="18" charset="0"/>
              </a:rPr>
              <a:t>Приближается самый сказочный праздник, который любят и взрослые, и дети - Новый год. Поэтому сегодня нам хотелось бы познакомить вас с замечательным персонажем, без которого этот день трудно себе представить. Наш герой – Дед Мороз. </a:t>
            </a:r>
            <a:endParaRPr lang="ru-RU" sz="2800" b="1" dirty="0">
              <a:solidFill>
                <a:schemeClr val="accent3">
                  <a:lumMod val="40000"/>
                  <a:lumOff val="6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99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04665"/>
            <a:ext cx="6836296" cy="1224136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Кыш - Бабай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1340768"/>
            <a:ext cx="4104456" cy="5040560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	Кыш - Бабай появился в Татарстане не </a:t>
            </a:r>
            <a:r>
              <a:rPr lang="ru-RU" sz="2400" b="1" dirty="0">
                <a:solidFill>
                  <a:srgbClr val="002060"/>
                </a:solidFill>
              </a:rPr>
              <a:t>так давно, и у него пока нет собственной резиденции. Временно он поселился в музее — заповеднике поэта </a:t>
            </a:r>
            <a:r>
              <a:rPr lang="ru-RU" sz="2400" b="1" dirty="0" smtClean="0">
                <a:solidFill>
                  <a:srgbClr val="002060"/>
                </a:solidFill>
              </a:rPr>
              <a:t>Габдуллы </a:t>
            </a:r>
            <a:r>
              <a:rPr lang="ru-RU" sz="2400" b="1" dirty="0">
                <a:solidFill>
                  <a:srgbClr val="002060"/>
                </a:solidFill>
              </a:rPr>
              <a:t>Тукая. Гости могут тут также повстречаться с местной «нечистью»: Шайтаном (чертом), Аждахом (</a:t>
            </a:r>
            <a:r>
              <a:rPr lang="ru-RU" sz="2400" b="1" dirty="0" smtClean="0">
                <a:solidFill>
                  <a:srgbClr val="002060"/>
                </a:solidFill>
              </a:rPr>
              <a:t>местным    </a:t>
            </a:r>
            <a:r>
              <a:rPr lang="ru-RU" sz="2400" b="1" dirty="0">
                <a:solidFill>
                  <a:srgbClr val="002060"/>
                </a:solidFill>
              </a:rPr>
              <a:t>Змеем Горынычем) </a:t>
            </a:r>
            <a:r>
              <a:rPr lang="ru-RU" sz="2400" b="1" dirty="0" smtClean="0">
                <a:solidFill>
                  <a:srgbClr val="002060"/>
                </a:solidFill>
              </a:rPr>
              <a:t>                              и лешим </a:t>
            </a:r>
            <a:r>
              <a:rPr lang="ru-RU" sz="2400" b="1" dirty="0">
                <a:solidFill>
                  <a:srgbClr val="002060"/>
                </a:solidFill>
              </a:rPr>
              <a:t>Шурале.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020">
            <a:off x="253859" y="2415337"/>
            <a:ext cx="4275763" cy="28455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62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6980312" cy="93610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Сегацу - сан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1340768"/>
            <a:ext cx="4680520" cy="4968552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</a:rPr>
              <a:t>	Этот новогодний персонаж </a:t>
            </a:r>
            <a:r>
              <a:rPr lang="ru-RU" sz="2000" b="1" dirty="0">
                <a:solidFill>
                  <a:srgbClr val="002060"/>
                </a:solidFill>
              </a:rPr>
              <a:t>родом из Японии</a:t>
            </a:r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r>
              <a:rPr lang="ru-RU" sz="2000" b="1" dirty="0">
                <a:solidFill>
                  <a:srgbClr val="002060"/>
                </a:solidFill>
              </a:rPr>
              <a:t>Сегацу-сан (в переводе – </a:t>
            </a:r>
            <a:r>
              <a:rPr lang="ru-RU" sz="2000" b="1" dirty="0" smtClean="0">
                <a:solidFill>
                  <a:srgbClr val="002060"/>
                </a:solidFill>
              </a:rPr>
              <a:t>«Господин </a:t>
            </a:r>
            <a:r>
              <a:rPr lang="ru-RU" sz="2000" b="1" dirty="0">
                <a:solidFill>
                  <a:srgbClr val="002060"/>
                </a:solidFill>
              </a:rPr>
              <a:t>Новый </a:t>
            </a:r>
            <a:r>
              <a:rPr lang="ru-RU" sz="2000" b="1" dirty="0" smtClean="0">
                <a:solidFill>
                  <a:srgbClr val="002060"/>
                </a:solidFill>
              </a:rPr>
              <a:t>Год») </a:t>
            </a:r>
            <a:r>
              <a:rPr lang="ru-RU" sz="2000" b="1" dirty="0">
                <a:solidFill>
                  <a:srgbClr val="002060"/>
                </a:solidFill>
              </a:rPr>
              <a:t>ходит пешком по Японии целую неделю, (как говорят сами японцы – «золотую неделю</a:t>
            </a:r>
            <a:r>
              <a:rPr lang="ru-RU" sz="2000" b="1" dirty="0" smtClean="0">
                <a:solidFill>
                  <a:srgbClr val="002060"/>
                </a:solidFill>
              </a:rPr>
              <a:t>»), заглядывает </a:t>
            </a:r>
            <a:r>
              <a:rPr lang="ru-RU" sz="2000" b="1" dirty="0">
                <a:solidFill>
                  <a:srgbClr val="002060"/>
                </a:solidFill>
              </a:rPr>
              <a:t>в каждый дом, но без подарков – подарки детишкам вручают сами родители. Несколько десятилетий Сегацу-сан соперничает с </a:t>
            </a:r>
            <a:r>
              <a:rPr lang="ru-RU" sz="2000" b="1" dirty="0" err="1" smtClean="0">
                <a:solidFill>
                  <a:srgbClr val="002060"/>
                </a:solidFill>
              </a:rPr>
              <a:t>Одзи</a:t>
            </a:r>
            <a:r>
              <a:rPr lang="ru-RU" sz="2000" b="1" dirty="0" smtClean="0">
                <a:solidFill>
                  <a:srgbClr val="002060"/>
                </a:solidFill>
              </a:rPr>
              <a:t>-саном</a:t>
            </a:r>
            <a:r>
              <a:rPr lang="ru-RU" sz="2000" b="1" dirty="0">
                <a:solidFill>
                  <a:srgbClr val="002060"/>
                </a:solidFill>
              </a:rPr>
              <a:t>, одетым как американский Санта Клаус и разъезжающим на оленьей упряжке.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9754">
            <a:off x="1129458" y="987106"/>
            <a:ext cx="2528869" cy="2528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47" y="3717031"/>
            <a:ext cx="2902977" cy="2475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06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332657"/>
            <a:ext cx="7124328" cy="1008112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Увлин Увгун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1196752"/>
            <a:ext cx="4608512" cy="5184576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</a:rPr>
              <a:t>	В </a:t>
            </a:r>
            <a:r>
              <a:rPr lang="ru-RU" b="1" dirty="0">
                <a:solidFill>
                  <a:srgbClr val="002060"/>
                </a:solidFill>
              </a:rPr>
              <a:t>Монголии Новый год еще и праздник пастухов. Поэтому монгольский Дед Мороз - самый главный пастух. В руке у него кнут, а на поясе - сумка с трутом и огнивом. Его помощницу зовут </a:t>
            </a:r>
            <a:r>
              <a:rPr lang="ru-RU" b="1" dirty="0" smtClean="0">
                <a:solidFill>
                  <a:srgbClr val="002060"/>
                </a:solidFill>
              </a:rPr>
              <a:t>   Зазан </a:t>
            </a:r>
            <a:r>
              <a:rPr lang="ru-RU" b="1" dirty="0">
                <a:solidFill>
                  <a:srgbClr val="002060"/>
                </a:solidFill>
              </a:rPr>
              <a:t>Охин </a:t>
            </a:r>
            <a:r>
              <a:rPr lang="ru-RU" b="1" dirty="0" smtClean="0">
                <a:solidFill>
                  <a:srgbClr val="002060"/>
                </a:solidFill>
              </a:rPr>
              <a:t>-      </a:t>
            </a:r>
            <a:r>
              <a:rPr lang="ru-RU" b="1" dirty="0">
                <a:solidFill>
                  <a:srgbClr val="002060"/>
                </a:solidFill>
              </a:rPr>
              <a:t>"Девочка </a:t>
            </a:r>
            <a:r>
              <a:rPr lang="ru-RU" b="1" dirty="0" smtClean="0">
                <a:solidFill>
                  <a:srgbClr val="002060"/>
                </a:solidFill>
              </a:rPr>
              <a:t>Снег".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442">
            <a:off x="1321622" y="1190123"/>
            <a:ext cx="2076401" cy="19753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3376">
            <a:off x="845047" y="3603601"/>
            <a:ext cx="2667208" cy="249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28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672" y="332657"/>
            <a:ext cx="6980312" cy="792088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Корбобо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20072" y="1268760"/>
            <a:ext cx="3456384" cy="5112568"/>
          </a:xfrm>
        </p:spPr>
        <p:txBody>
          <a:bodyPr/>
          <a:lstStyle/>
          <a:p>
            <a:pPr algn="l"/>
            <a:r>
              <a:rPr lang="ru-RU" sz="2800" dirty="0" smtClean="0">
                <a:solidFill>
                  <a:srgbClr val="888888"/>
                </a:solidFill>
                <a:latin typeface="Arial"/>
                <a:ea typeface="Calibri"/>
              </a:rPr>
              <a:t> 	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Calibri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Calibri"/>
              </a:rPr>
              <a:t>Узбекистане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Calibri"/>
              </a:rPr>
              <a:t>Деда Мороза 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Calibri"/>
              </a:rPr>
              <a:t>зовут Корбобо </a:t>
            </a:r>
            <a:r>
              <a:rPr lang="ru-RU" sz="2400" b="1" dirty="0" smtClean="0">
                <a:solidFill>
                  <a:srgbClr val="002060"/>
                </a:solidFill>
                <a:latin typeface="Arial"/>
                <a:ea typeface="Calibri"/>
              </a:rPr>
              <a:t>- «</a:t>
            </a:r>
            <a:r>
              <a:rPr lang="ru-RU" sz="2400" b="1" dirty="0">
                <a:solidFill>
                  <a:srgbClr val="002060"/>
                </a:solidFill>
                <a:latin typeface="Arial"/>
                <a:ea typeface="Calibri"/>
              </a:rPr>
              <a:t>Снежный Дед». Он одет в полосатый халатик и красноватую тюбетейку. В кишлаки Корбобо въезжает на ослике, навьюченном мешками с новогодними подарками.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Алла\Desktop\10221909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6500">
            <a:off x="755903" y="1772815"/>
            <a:ext cx="4158630" cy="393935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4524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04665"/>
            <a:ext cx="7772400" cy="720079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Эхээ Дыыл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99992" y="1340768"/>
            <a:ext cx="4176464" cy="5112568"/>
          </a:xfrm>
        </p:spPr>
        <p:txBody>
          <a:bodyPr/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Якутского помощника Деда Мороза зовут Эхээ Дыыл. У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него есть огромный бык, который каждую осень выходит из океана и начинает отращивать рога. Чем </a:t>
            </a: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длиннее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рог - тем </a:t>
            </a: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крепче мороз.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l"/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26622">
            <a:off x="897910" y="1627643"/>
            <a:ext cx="2946357" cy="420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6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ратья Деда Мороза в разных странах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78">
            <a:off x="611561" y="1338603"/>
            <a:ext cx="2448271" cy="4178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 rot="10800000" flipV="1">
            <a:off x="2286300" y="455766"/>
            <a:ext cx="63949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dirty="0" err="1" smtClean="0">
                <a:solidFill>
                  <a:srgbClr val="002060"/>
                </a:solidFill>
              </a:rPr>
              <a:t>Чысхаан</a:t>
            </a:r>
            <a:endParaRPr lang="ru-RU" sz="4000" b="1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19872" y="1124744"/>
            <a:ext cx="4824536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Зимний волшебник из Якутии имеет своеобразный костюм – он носит шапку с рогами быка, а одежда просто потрясает роскошностью украшения. Образ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Чысхаана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– якутского Быка Зимы — соединил в себе два прообраза – быка и мамонта, символизируя силу, мудрость и мощь.</a:t>
            </a:r>
          </a:p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По легенде якутского народа, осенью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Чысхаан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выходит из океана на сушу, принося с собой холод и морозы. Весной же у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Чысхаана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отваливаются рога – морозы слабеют, затем отпадает голова – наступает весна, а тело льды уносят в океан, где он чудесным образом восстанавливается до следующей осени.</a:t>
            </a: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412720" y="5478197"/>
            <a:ext cx="6607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Якутский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Чысхаан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 имеет свою собственную резиденцию в Оймяконе, куда к нему могут приехать гости и получить в подарок себе холода и мороз.</a:t>
            </a:r>
          </a:p>
        </p:txBody>
      </p:sp>
    </p:spTree>
    <p:extLst>
      <p:ext uri="{BB962C8B-B14F-4D97-AF65-F5344CB8AC3E}">
        <p14:creationId xmlns:p14="http://schemas.microsoft.com/office/powerpoint/2010/main" val="232884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l="4744" t="4712" r="4921" b="26895"/>
          <a:stretch/>
        </p:blipFill>
        <p:spPr>
          <a:xfrm>
            <a:off x="0" y="-1251"/>
            <a:ext cx="9144000" cy="6859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5407" y="1227772"/>
            <a:ext cx="4954604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2637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Дед Мороз разных странах мира - это родственник нашего любимого деда. Морозко, </a:t>
            </a:r>
            <a:r>
              <a:rPr lang="ru-RU" sz="2800" b="1" dirty="0" err="1" smtClean="0">
                <a:solidFill>
                  <a:srgbClr val="2637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Студенец</a:t>
            </a:r>
            <a:r>
              <a:rPr lang="ru-RU" sz="2800" b="1" dirty="0" smtClean="0">
                <a:solidFill>
                  <a:srgbClr val="2637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 Трескун - все это один славянский персонаж славянской мифологии, повелитель зимы и мороза. Наши предки представляли его низеньким старичком с длинной белой бородой. </a:t>
            </a:r>
            <a:endParaRPr lang="ru-RU" sz="2800" b="1" dirty="0">
              <a:solidFill>
                <a:srgbClr val="2637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9" t="18431" r="4667" b="9517"/>
          <a:stretch/>
        </p:blipFill>
        <p:spPr>
          <a:xfrm>
            <a:off x="6327514" y="1227772"/>
            <a:ext cx="2359286" cy="440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2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836" t="6059" r="5471" b="16639"/>
          <a:stretch/>
        </p:blipFill>
        <p:spPr>
          <a:xfrm>
            <a:off x="0" y="-44082"/>
            <a:ext cx="9144000" cy="6902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2930" y="368968"/>
            <a:ext cx="4857750" cy="79714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26376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В нашей стране Дед Мороз появился в 1910 году, на Рождество, но почему-то не обрел популярности. Любимым и известным этот персонаж стал в 1930-х годах, благодаря советским кинематографистам: он приходил к детям под Новый год и дарил им щедрые подарки.</a:t>
            </a:r>
            <a:endParaRPr lang="ru-RU" sz="3200" b="1" dirty="0">
              <a:solidFill>
                <a:srgbClr val="26376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9" r="32806"/>
          <a:stretch/>
        </p:blipFill>
        <p:spPr>
          <a:xfrm>
            <a:off x="5925473" y="368969"/>
            <a:ext cx="2532727" cy="550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4015" t="8645" r="3152" b="2372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25855" y="428179"/>
            <a:ext cx="513688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200" b="1" dirty="0" smtClean="0">
                <a:latin typeface="Georgia" panose="02040502050405020303" pitchFamily="18" charset="0"/>
              </a:rPr>
              <a:t>От его дыхания начиналась сильная стужа. От его слез появлялись сосульки. Сказанные им слова превращались в иней. Снежные облака – его волосы. Зимой Дед Мороз обходит леса, поля, улицы. Он постукивает своим ледяным посохом, и лютые морозы сковывают льдом реки, ручьи, лужи. </a:t>
            </a:r>
            <a:endParaRPr lang="ru-RU" sz="3200" b="1" dirty="0"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r="31339"/>
          <a:stretch/>
        </p:blipFill>
        <p:spPr>
          <a:xfrm>
            <a:off x="601579" y="306234"/>
            <a:ext cx="2358190" cy="583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7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6" b="10797"/>
          <a:stretch/>
        </p:blipFill>
        <p:spPr>
          <a:xfrm>
            <a:off x="0" y="-15240"/>
            <a:ext cx="9144000" cy="687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0" t="10000" b="10533"/>
          <a:stretch/>
        </p:blipFill>
        <p:spPr>
          <a:xfrm>
            <a:off x="4743450" y="1219200"/>
            <a:ext cx="3291840" cy="45415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1441" y="1402080"/>
            <a:ext cx="343200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26376D"/>
                </a:solidFill>
                <a:latin typeface="Georgia" panose="02040502050405020303" pitchFamily="18" charset="0"/>
              </a:rPr>
              <a:t>Наверное, в мире уже не осталось страны, которая не претендовала бы на звание родины Деда Мороза. </a:t>
            </a:r>
          </a:p>
          <a:p>
            <a:pPr algn="ctr"/>
            <a:r>
              <a:rPr lang="ru-RU" sz="2400" b="1" dirty="0" smtClean="0">
                <a:solidFill>
                  <a:srgbClr val="26376D"/>
                </a:solidFill>
                <a:latin typeface="Georgia" panose="02040502050405020303" pitchFamily="18" charset="0"/>
              </a:rPr>
              <a:t>В 1998 году российской родиной Деда Мороза был назван Великий Устюг – древнейший город Вологодской области.</a:t>
            </a:r>
            <a:endParaRPr lang="ru-RU" sz="2400" b="1" dirty="0">
              <a:solidFill>
                <a:srgbClr val="26376D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64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60649"/>
            <a:ext cx="6908304" cy="936103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Дед Мороз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1268760"/>
            <a:ext cx="4464496" cy="5184576"/>
          </a:xfrm>
        </p:spPr>
        <p:txBody>
          <a:bodyPr/>
          <a:lstStyle/>
          <a:p>
            <a:pPr algn="l"/>
            <a:r>
              <a:rPr lang="ru-RU" sz="2600" b="1" dirty="0" smtClean="0">
                <a:solidFill>
                  <a:srgbClr val="002060"/>
                </a:solidFill>
              </a:rPr>
              <a:t>	Русский Дед Мороз ведает вьюгами, метелями и царит в природе с ноября по март. Подарки детям он тоже дарит, и помогает ему в этом внучка Снегурочка. Правда, вместо оленей Дед Мороз путешествует на тройке лошадей, которые возвещают о его          приезде </a:t>
            </a:r>
            <a:r>
              <a:rPr lang="ru-RU" sz="2600" b="1" dirty="0">
                <a:solidFill>
                  <a:srgbClr val="002060"/>
                </a:solidFill>
              </a:rPr>
              <a:t>весёлым перезвоном </a:t>
            </a:r>
            <a:r>
              <a:rPr lang="ru-RU" sz="2600" b="1" dirty="0" smtClean="0">
                <a:solidFill>
                  <a:srgbClr val="002060"/>
                </a:solidFill>
              </a:rPr>
              <a:t>   колокольчиков. </a:t>
            </a:r>
            <a:endParaRPr lang="ru-RU" sz="26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6063">
            <a:off x="739113" y="1383814"/>
            <a:ext cx="2728993" cy="45013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993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7268344" cy="576064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Святой Николай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1054902"/>
            <a:ext cx="4680520" cy="5040560"/>
          </a:xfrm>
        </p:spPr>
        <p:txBody>
          <a:bodyPr/>
          <a:lstStyle/>
          <a:p>
            <a:pPr algn="l"/>
            <a:r>
              <a:rPr lang="ru-RU" sz="2000" b="1" dirty="0" smtClean="0">
                <a:solidFill>
                  <a:srgbClr val="002060"/>
                </a:solidFill>
              </a:rPr>
              <a:t>	Давным-давно на территории нынешней Турции жил епископ Николай. Был он человеком добрым и помогал бедным. Добро он делал незаметно – побрасывал в башмачки, оставленные у дверей, золотые монетки, оставлял детям угощение. Так Святой Николай стал считаться покровителем детей. В день его памяти в Германии стали раздавать детям  выпечку и фрукты, а потом вешать нарядные башмачки и чулочки для подарков. Кстати, непослушные дети и шалуны вполне могли найти            вместо подарков розги  - как напоминание о том, что                      нужно хорошо себя вести.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2840992" cy="42511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57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196752"/>
            <a:ext cx="4248472" cy="5328592"/>
          </a:xfrm>
        </p:spPr>
        <p:txBody>
          <a:bodyPr/>
          <a:lstStyle/>
          <a:p>
            <a:pPr algn="l"/>
            <a:r>
              <a:rPr lang="ru-RU" sz="2400" b="1" dirty="0" smtClean="0">
                <a:solidFill>
                  <a:srgbClr val="002060"/>
                </a:solidFill>
              </a:rPr>
              <a:t>	Весёлый старичок Санта – Клаус пришёл к нам из Америки. Именно там Святой Николай преобразился в бородатого толстяка, наряженного в бело-красный полушубок и разъезжающего на оленях. Он развозит детям подарки и оставляет их под ёлкой. В</a:t>
            </a:r>
            <a:r>
              <a:rPr lang="en-US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r>
              <a:rPr lang="ru-RU" sz="2400" b="1" dirty="0">
                <a:solidFill>
                  <a:srgbClr val="002060"/>
                </a:solidFill>
              </a:rPr>
              <a:t>Англии его называют </a:t>
            </a:r>
            <a:r>
              <a:rPr lang="en-US" sz="2400" b="1" dirty="0" smtClean="0">
                <a:solidFill>
                  <a:srgbClr val="002060"/>
                </a:solidFill>
              </a:rPr>
              <a:t>Father </a:t>
            </a:r>
            <a:r>
              <a:rPr lang="ru-RU" sz="2400" b="1" dirty="0" smtClean="0">
                <a:solidFill>
                  <a:srgbClr val="002060"/>
                </a:solidFill>
              </a:rPr>
              <a:t>       </a:t>
            </a:r>
            <a:r>
              <a:rPr lang="en-US" sz="2400" b="1" dirty="0" smtClean="0">
                <a:solidFill>
                  <a:srgbClr val="002060"/>
                </a:solidFill>
              </a:rPr>
              <a:t>Christmas</a:t>
            </a:r>
            <a:r>
              <a:rPr lang="ru-RU" sz="2400" b="1" dirty="0" smtClean="0">
                <a:solidFill>
                  <a:srgbClr val="002060"/>
                </a:solidFill>
              </a:rPr>
              <a:t>, что          переводится как             Батюшка Рождество.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1331913" y="260350"/>
            <a:ext cx="7124700" cy="865188"/>
          </a:xfrm>
        </p:spPr>
        <p:txBody>
          <a:bodyPr/>
          <a:lstStyle/>
          <a:p>
            <a:r>
              <a:rPr lang="ru-RU" sz="5400" b="1" dirty="0" smtClean="0"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Санта - Клаус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1124744"/>
            <a:ext cx="3573848" cy="53012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05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шаблон2</Template>
  <TotalTime>257</TotalTime>
  <Words>513</Words>
  <Application>Microsoft Office PowerPoint</Application>
  <PresentationFormat>Экран (4:3)</PresentationFormat>
  <Paragraphs>49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шаблон2</vt:lpstr>
      <vt:lpstr>ДЕД МОРОЗ  В РАЗНЫХ СТРАНАХ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Дед Мороз</vt:lpstr>
      <vt:lpstr>Святой Николай</vt:lpstr>
      <vt:lpstr>Санта - Клаус</vt:lpstr>
      <vt:lpstr>Ежишек </vt:lpstr>
      <vt:lpstr>Микулаш</vt:lpstr>
      <vt:lpstr>Баббо Натале и Фея Бефана</vt:lpstr>
      <vt:lpstr>Пер Ноэль</vt:lpstr>
      <vt:lpstr>Синтер - Клаас</vt:lpstr>
      <vt:lpstr>Йоллупукки</vt:lpstr>
      <vt:lpstr>Йылувана</vt:lpstr>
      <vt:lpstr>Паккайне </vt:lpstr>
      <vt:lpstr>Юлтомтен</vt:lpstr>
      <vt:lpstr>Ниссе</vt:lpstr>
      <vt:lpstr>Кыш - Бабай </vt:lpstr>
      <vt:lpstr>Сегацу - сан</vt:lpstr>
      <vt:lpstr>Увлин Увгун</vt:lpstr>
      <vt:lpstr>Корбобо</vt:lpstr>
      <vt:lpstr>Эхээ Дыыл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ДЕД МОРОЗ  В РАЗНЫХ СТРАНАХ</dc:title>
  <dc:creator>Алла</dc:creator>
  <cp:lastModifiedBy>Пользователь</cp:lastModifiedBy>
  <cp:revision>36</cp:revision>
  <dcterms:created xsi:type="dcterms:W3CDTF">2013-12-14T07:28:21Z</dcterms:created>
  <dcterms:modified xsi:type="dcterms:W3CDTF">2016-12-12T03:36:20Z</dcterms:modified>
</cp:coreProperties>
</file>