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2"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88"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66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42852"/>
            <a:ext cx="7700962" cy="1357322"/>
          </a:xfrm>
        </p:spPr>
        <p:txBody>
          <a:bodyPr>
            <a:normAutofit/>
          </a:bodyPr>
          <a:lstStyle/>
          <a:p>
            <a:r>
              <a:rPr lang="ru-RU" sz="4000" b="1" dirty="0" smtClean="0">
                <a:solidFill>
                  <a:srgbClr val="FFFF00"/>
                </a:solidFill>
                <a:latin typeface="Times New Roman" pitchFamily="18" charset="0"/>
                <a:cs typeface="Times New Roman" pitchFamily="18" charset="0"/>
              </a:rPr>
              <a:t>Проектная  деятельность</a:t>
            </a:r>
            <a:br>
              <a:rPr lang="ru-RU" sz="4000" b="1" dirty="0" smtClean="0">
                <a:solidFill>
                  <a:srgbClr val="FFFF00"/>
                </a:solidFill>
                <a:latin typeface="Times New Roman" pitchFamily="18" charset="0"/>
                <a:cs typeface="Times New Roman" pitchFamily="18" charset="0"/>
              </a:rPr>
            </a:br>
            <a:r>
              <a:rPr lang="ru-RU" sz="4000" b="1" dirty="0" smtClean="0">
                <a:solidFill>
                  <a:srgbClr val="FFFF00"/>
                </a:solidFill>
                <a:latin typeface="Times New Roman" pitchFamily="18" charset="0"/>
                <a:cs typeface="Times New Roman" pitchFamily="18" charset="0"/>
              </a:rPr>
              <a:t>Осень</a:t>
            </a:r>
            <a:endParaRPr lang="ru-RU" sz="4000" b="1" dirty="0">
              <a:solidFill>
                <a:srgbClr val="FFFF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357422" y="5572140"/>
            <a:ext cx="6572296" cy="1066792"/>
          </a:xfrm>
        </p:spPr>
        <p:txBody>
          <a:bodyPr>
            <a:normAutofit fontScale="70000" lnSpcReduction="20000"/>
          </a:bodyPr>
          <a:lstStyle/>
          <a:p>
            <a:pPr algn="r"/>
            <a:r>
              <a:rPr lang="ru-RU" b="1" dirty="0" smtClean="0">
                <a:solidFill>
                  <a:srgbClr val="FFFF00"/>
                </a:solidFill>
                <a:latin typeface="Times New Roman" pitchFamily="18" charset="0"/>
                <a:cs typeface="Times New Roman" pitchFamily="18" charset="0"/>
              </a:rPr>
              <a:t>Материал подготовила</a:t>
            </a:r>
          </a:p>
          <a:p>
            <a:pPr algn="r"/>
            <a:r>
              <a:rPr lang="ru-RU" b="1" dirty="0" smtClean="0">
                <a:solidFill>
                  <a:srgbClr val="FFFF00"/>
                </a:solidFill>
                <a:latin typeface="Times New Roman" pitchFamily="18" charset="0"/>
                <a:cs typeface="Times New Roman" pitchFamily="18" charset="0"/>
              </a:rPr>
              <a:t>О.А. Альшевская О.А.</a:t>
            </a:r>
          </a:p>
          <a:p>
            <a:pPr algn="r"/>
            <a:r>
              <a:rPr lang="ru-RU" b="1" dirty="0" smtClean="0">
                <a:solidFill>
                  <a:srgbClr val="FFFF00"/>
                </a:solidFill>
                <a:latin typeface="Times New Roman" pitchFamily="18" charset="0"/>
                <a:cs typeface="Times New Roman" pitchFamily="18" charset="0"/>
              </a:rPr>
              <a:t>Учитель - логопед</a:t>
            </a:r>
            <a:endParaRPr lang="ru-RU" b="1" dirty="0">
              <a:solidFill>
                <a:srgbClr val="FFFF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85720" y="1857364"/>
            <a:ext cx="3500462" cy="4573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3" cstate="print"/>
          <a:srcRect/>
          <a:stretch>
            <a:fillRect/>
          </a:stretch>
        </p:blipFill>
        <p:spPr bwMode="auto">
          <a:xfrm rot="848971">
            <a:off x="5429256" y="1714488"/>
            <a:ext cx="2714644" cy="3429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654032"/>
          </a:xfrm>
        </p:spPr>
        <p:txBody>
          <a:bodyPr>
            <a:normAutofit fontScale="90000"/>
          </a:bodyPr>
          <a:lstStyle/>
          <a:p>
            <a:r>
              <a:rPr lang="ru-RU" b="1" dirty="0" smtClean="0">
                <a:solidFill>
                  <a:srgbClr val="CC3300"/>
                </a:solidFill>
                <a:latin typeface="Times New Roman" pitchFamily="18" charset="0"/>
                <a:cs typeface="Times New Roman" pitchFamily="18" charset="0"/>
              </a:rPr>
              <a:t>Найди чьи плоды?</a:t>
            </a:r>
            <a:endParaRPr lang="ru-RU" b="1" dirty="0">
              <a:solidFill>
                <a:srgbClr val="CC3300"/>
              </a:solidFill>
              <a:latin typeface="Times New Roman" pitchFamily="18" charset="0"/>
              <a:cs typeface="Times New Roman" pitchFamily="18" charset="0"/>
            </a:endParaRPr>
          </a:p>
        </p:txBody>
      </p:sp>
      <p:pic>
        <p:nvPicPr>
          <p:cNvPr id="4" name="Содержимое 3" descr="2fa73224a0591cf737d67b86bffcbd49.jpg"/>
          <p:cNvPicPr>
            <a:picLocks noGrp="1" noChangeAspect="1"/>
          </p:cNvPicPr>
          <p:nvPr>
            <p:ph idx="1"/>
          </p:nvPr>
        </p:nvPicPr>
        <p:blipFill>
          <a:blip r:embed="rId2"/>
          <a:stretch>
            <a:fillRect/>
          </a:stretch>
        </p:blipFill>
        <p:spPr>
          <a:xfrm>
            <a:off x="2214546" y="907127"/>
            <a:ext cx="5000660" cy="5813575"/>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043890" cy="796908"/>
          </a:xfrm>
        </p:spPr>
        <p:txBody>
          <a:bodyPr/>
          <a:lstStyle/>
          <a:p>
            <a:r>
              <a:rPr lang="ru-RU" b="1" dirty="0" smtClean="0">
                <a:solidFill>
                  <a:srgbClr val="CC3300"/>
                </a:solidFill>
                <a:latin typeface="Times New Roman" pitchFamily="18" charset="0"/>
                <a:cs typeface="Times New Roman" pitchFamily="18" charset="0"/>
              </a:rPr>
              <a:t>Найди лист дуба</a:t>
            </a:r>
            <a:endParaRPr lang="ru-RU" b="1" dirty="0">
              <a:solidFill>
                <a:srgbClr val="CC3300"/>
              </a:solidFill>
              <a:latin typeface="Times New Roman" pitchFamily="18" charset="0"/>
              <a:cs typeface="Times New Roman" pitchFamily="18" charset="0"/>
            </a:endParaRPr>
          </a:p>
        </p:txBody>
      </p:sp>
      <p:pic>
        <p:nvPicPr>
          <p:cNvPr id="8" name="Содержимое 7" descr="2.png"/>
          <p:cNvPicPr>
            <a:picLocks noGrp="1" noChangeAspect="1"/>
          </p:cNvPicPr>
          <p:nvPr>
            <p:ph idx="1"/>
          </p:nvPr>
        </p:nvPicPr>
        <p:blipFill>
          <a:blip r:embed="rId2"/>
          <a:stretch>
            <a:fillRect/>
          </a:stretch>
        </p:blipFill>
        <p:spPr>
          <a:xfrm>
            <a:off x="437208" y="1428736"/>
            <a:ext cx="7992444" cy="4705718"/>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924b47b3b7882b287566d242ffffcc2--a-az.jpg"/>
          <p:cNvPicPr>
            <a:picLocks noGrp="1" noChangeAspect="1"/>
          </p:cNvPicPr>
          <p:nvPr>
            <p:ph idx="1"/>
          </p:nvPr>
        </p:nvPicPr>
        <p:blipFill>
          <a:blip r:embed="rId2"/>
          <a:stretch>
            <a:fillRect/>
          </a:stretch>
        </p:blipFill>
        <p:spPr>
          <a:xfrm>
            <a:off x="1714480" y="434158"/>
            <a:ext cx="5143536" cy="6172243"/>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2 (1).jpg"/>
          <p:cNvPicPr>
            <a:picLocks noGrp="1" noChangeAspect="1"/>
          </p:cNvPicPr>
          <p:nvPr>
            <p:ph idx="1"/>
          </p:nvPr>
        </p:nvPicPr>
        <p:blipFill>
          <a:blip r:embed="rId2"/>
          <a:stretch>
            <a:fillRect/>
          </a:stretch>
        </p:blipFill>
        <p:spPr>
          <a:xfrm>
            <a:off x="498802" y="518940"/>
            <a:ext cx="7787974" cy="5828418"/>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img6 (1).jpg"/>
          <p:cNvPicPr>
            <a:picLocks noGrp="1" noChangeAspect="1"/>
          </p:cNvPicPr>
          <p:nvPr>
            <p:ph idx="1"/>
          </p:nvPr>
        </p:nvPicPr>
        <p:blipFill>
          <a:blip r:embed="rId2"/>
          <a:stretch>
            <a:fillRect/>
          </a:stretch>
        </p:blipFill>
        <p:spPr>
          <a:xfrm>
            <a:off x="642910" y="535761"/>
            <a:ext cx="8143932" cy="6107949"/>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7 (1).jpg"/>
          <p:cNvPicPr>
            <a:picLocks noGrp="1" noChangeAspect="1"/>
          </p:cNvPicPr>
          <p:nvPr>
            <p:ph idx="1"/>
          </p:nvPr>
        </p:nvPicPr>
        <p:blipFill>
          <a:blip r:embed="rId2"/>
          <a:stretch>
            <a:fillRect/>
          </a:stretch>
        </p:blipFill>
        <p:spPr>
          <a:xfrm>
            <a:off x="571472" y="571480"/>
            <a:ext cx="8079899" cy="5845611"/>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e887e809254528e13dece4b2ccf96102--huby-game-cards.jpg"/>
          <p:cNvPicPr>
            <a:picLocks noGrp="1" noChangeAspect="1"/>
          </p:cNvPicPr>
          <p:nvPr>
            <p:ph idx="1"/>
          </p:nvPr>
        </p:nvPicPr>
        <p:blipFill>
          <a:blip r:embed="rId2"/>
          <a:stretch>
            <a:fillRect/>
          </a:stretch>
        </p:blipFill>
        <p:spPr>
          <a:xfrm>
            <a:off x="2214546" y="327002"/>
            <a:ext cx="4214841" cy="6322260"/>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CC3300"/>
            </a:solidFill>
          </a:ln>
        </p:spPr>
        <p:txBody>
          <a:bodyPr>
            <a:normAutofit/>
          </a:bodyPr>
          <a:lstStyle/>
          <a:p>
            <a:r>
              <a:rPr lang="ru-RU" sz="3200" b="1" dirty="0" smtClean="0">
                <a:solidFill>
                  <a:srgbClr val="00B050"/>
                </a:solidFill>
                <a:latin typeface="Times New Roman" pitchFamily="18" charset="0"/>
                <a:cs typeface="Times New Roman" pitchFamily="18" charset="0"/>
              </a:rPr>
              <a:t>Помоги  « Найти зверятам листик»</a:t>
            </a:r>
            <a:endParaRPr lang="ru-RU" sz="3200" b="1" dirty="0">
              <a:solidFill>
                <a:srgbClr val="00B050"/>
              </a:solidFill>
              <a:latin typeface="Times New Roman" pitchFamily="18" charset="0"/>
              <a:cs typeface="Times New Roman" pitchFamily="18" charset="0"/>
            </a:endParaRPr>
          </a:p>
        </p:txBody>
      </p:sp>
      <p:pic>
        <p:nvPicPr>
          <p:cNvPr id="4" name="Содержимое 3" descr="78325674.jpg"/>
          <p:cNvPicPr>
            <a:picLocks noGrp="1" noChangeAspect="1"/>
          </p:cNvPicPr>
          <p:nvPr>
            <p:ph idx="1"/>
          </p:nvPr>
        </p:nvPicPr>
        <p:blipFill>
          <a:blip r:embed="rId2"/>
          <a:stretch>
            <a:fillRect/>
          </a:stretch>
        </p:blipFill>
        <p:spPr>
          <a:xfrm>
            <a:off x="575485" y="1714488"/>
            <a:ext cx="8113239" cy="4857784"/>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rgbClr val="CC3300"/>
                </a:solidFill>
                <a:latin typeface="Times New Roman" pitchFamily="18" charset="0"/>
                <a:cs typeface="Times New Roman" pitchFamily="18" charset="0"/>
              </a:rPr>
              <a:t>Игра </a:t>
            </a:r>
            <a:r>
              <a:rPr lang="ru-RU" sz="3600" b="1" dirty="0" smtClean="0">
                <a:solidFill>
                  <a:srgbClr val="CC3300"/>
                </a:solidFill>
                <a:latin typeface="Times New Roman" pitchFamily="18" charset="0"/>
                <a:cs typeface="Times New Roman" pitchFamily="18" charset="0"/>
              </a:rPr>
              <a:t>сосчитай листочки</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b="1" dirty="0" smtClean="0">
                <a:solidFill>
                  <a:srgbClr val="00B050"/>
                </a:solidFill>
                <a:latin typeface="Times New Roman" pitchFamily="18" charset="0"/>
                <a:cs typeface="Times New Roman" pitchFamily="18" charset="0"/>
              </a:rPr>
              <a:t>(Один  лист клена, два лист </a:t>
            </a:r>
            <a:r>
              <a:rPr lang="ru-RU" sz="2400" b="1" dirty="0" err="1" smtClean="0">
                <a:solidFill>
                  <a:srgbClr val="00B050"/>
                </a:solidFill>
                <a:latin typeface="Times New Roman" pitchFamily="18" charset="0"/>
                <a:cs typeface="Times New Roman" pitchFamily="18" charset="0"/>
              </a:rPr>
              <a:t>клена,три</a:t>
            </a:r>
            <a:r>
              <a:rPr lang="ru-RU" sz="2400" b="1" dirty="0" smtClean="0">
                <a:solidFill>
                  <a:srgbClr val="00B050"/>
                </a:solidFill>
                <a:latin typeface="Times New Roman" pitchFamily="18" charset="0"/>
                <a:cs typeface="Times New Roman" pitchFamily="18" charset="0"/>
              </a:rPr>
              <a:t> листа клена, четыре листа клена, Пять листьев </a:t>
            </a:r>
            <a:r>
              <a:rPr lang="ru-RU" sz="2400" b="1" dirty="0" smtClean="0">
                <a:solidFill>
                  <a:srgbClr val="00B050"/>
                </a:solidFill>
                <a:latin typeface="Times New Roman" pitchFamily="18" charset="0"/>
                <a:cs typeface="Times New Roman" pitchFamily="18" charset="0"/>
              </a:rPr>
              <a:t>клена)</a:t>
            </a:r>
            <a:endParaRPr lang="ru-RU" sz="2200" b="1" dirty="0">
              <a:solidFill>
                <a:srgbClr val="00B050"/>
              </a:solidFill>
              <a:latin typeface="Times New Roman" pitchFamily="18" charset="0"/>
              <a:cs typeface="Times New Roman" pitchFamily="18" charset="0"/>
            </a:endParaRPr>
          </a:p>
        </p:txBody>
      </p:sp>
      <p:pic>
        <p:nvPicPr>
          <p:cNvPr id="1026" name="Picture 2" descr="C:\Users\асус\Pictures\2016-11-17\3c45aff2d3bbc75381fcd5d6276ca.jpg"/>
          <p:cNvPicPr>
            <a:picLocks noChangeAspect="1" noChangeArrowheads="1"/>
          </p:cNvPicPr>
          <p:nvPr/>
        </p:nvPicPr>
        <p:blipFill>
          <a:blip r:embed="rId2"/>
          <a:srcRect/>
          <a:stretch>
            <a:fillRect/>
          </a:stretch>
        </p:blipFill>
        <p:spPr bwMode="auto">
          <a:xfrm>
            <a:off x="571472" y="1714488"/>
            <a:ext cx="1892942" cy="1643074"/>
          </a:xfrm>
          <a:prstGeom prst="rect">
            <a:avLst/>
          </a:prstGeom>
          <a:noFill/>
        </p:spPr>
      </p:pic>
      <p:pic>
        <p:nvPicPr>
          <p:cNvPr id="1027" name="Picture 3" descr="C:\Users\асус\Pictures\2016-11-17\number-digit-1-png-transparent-images-transparent-backgrounds-clipart-glossy-number-one-1.png"/>
          <p:cNvPicPr>
            <a:picLocks noChangeAspect="1" noChangeArrowheads="1"/>
          </p:cNvPicPr>
          <p:nvPr/>
        </p:nvPicPr>
        <p:blipFill>
          <a:blip r:embed="rId3" cstate="print"/>
          <a:srcRect/>
          <a:stretch>
            <a:fillRect/>
          </a:stretch>
        </p:blipFill>
        <p:spPr bwMode="auto">
          <a:xfrm>
            <a:off x="3214678" y="1857364"/>
            <a:ext cx="1428760" cy="1428760"/>
          </a:xfrm>
          <a:prstGeom prst="rect">
            <a:avLst/>
          </a:prstGeom>
          <a:noFill/>
        </p:spPr>
      </p:pic>
      <p:pic>
        <p:nvPicPr>
          <p:cNvPr id="1028" name="Picture 4" descr="C:\Users\асус\Pictures\2016-11-17\depositphotos_223339052-stock-photo-two-multicolored-aspen-leaves-isolated.jpg"/>
          <p:cNvPicPr>
            <a:picLocks noChangeAspect="1" noChangeArrowheads="1"/>
          </p:cNvPicPr>
          <p:nvPr/>
        </p:nvPicPr>
        <p:blipFill>
          <a:blip r:embed="rId4" cstate="print"/>
          <a:srcRect/>
          <a:stretch>
            <a:fillRect/>
          </a:stretch>
        </p:blipFill>
        <p:spPr bwMode="auto">
          <a:xfrm>
            <a:off x="571472" y="3857628"/>
            <a:ext cx="2180647" cy="1454060"/>
          </a:xfrm>
          <a:prstGeom prst="rect">
            <a:avLst/>
          </a:prstGeom>
          <a:noFill/>
        </p:spPr>
      </p:pic>
      <p:pic>
        <p:nvPicPr>
          <p:cNvPr id="1029" name="Picture 5" descr="C:\Users\асус\Pictures\2016-11-17\kisspng-drawing-clip-art-5affa17a73a0f9.0240875315267024584736.jpg"/>
          <p:cNvPicPr>
            <a:picLocks noChangeAspect="1" noChangeArrowheads="1"/>
          </p:cNvPicPr>
          <p:nvPr/>
        </p:nvPicPr>
        <p:blipFill>
          <a:blip r:embed="rId5"/>
          <a:srcRect/>
          <a:stretch>
            <a:fillRect/>
          </a:stretch>
        </p:blipFill>
        <p:spPr bwMode="auto">
          <a:xfrm>
            <a:off x="3929058" y="3714753"/>
            <a:ext cx="1150934" cy="16821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diamond(in)">
                                      <p:cBhvr>
                                        <p:cTn id="13" dur="20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linds(horizontal)">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 calcmode="lin" valueType="num">
                                      <p:cBhvr>
                                        <p:cTn id="23" dur="1000" fill="hold"/>
                                        <p:tgtEl>
                                          <p:spTgt spid="1029"/>
                                        </p:tgtEl>
                                        <p:attrNameLst>
                                          <p:attrName>ppt_w</p:attrName>
                                        </p:attrNameLst>
                                      </p:cBhvr>
                                      <p:tavLst>
                                        <p:tav tm="0">
                                          <p:val>
                                            <p:fltVal val="0"/>
                                          </p:val>
                                        </p:tav>
                                        <p:tav tm="100000">
                                          <p:val>
                                            <p:strVal val="#ppt_w"/>
                                          </p:val>
                                        </p:tav>
                                      </p:tavLst>
                                    </p:anim>
                                    <p:anim calcmode="lin" valueType="num">
                                      <p:cBhvr>
                                        <p:cTn id="24" dur="1000" fill="hold"/>
                                        <p:tgtEl>
                                          <p:spTgt spid="1029"/>
                                        </p:tgtEl>
                                        <p:attrNameLst>
                                          <p:attrName>ppt_h</p:attrName>
                                        </p:attrNameLst>
                                      </p:cBhvr>
                                      <p:tavLst>
                                        <p:tav tm="0">
                                          <p:val>
                                            <p:fltVal val="0"/>
                                          </p:val>
                                        </p:tav>
                                        <p:tav tm="100000">
                                          <p:val>
                                            <p:strVal val="#ppt_h"/>
                                          </p:val>
                                        </p:tav>
                                      </p:tavLst>
                                    </p:anim>
                                    <p:anim calcmode="lin" valueType="num">
                                      <p:cBhvr>
                                        <p:cTn id="25" dur="1000" fill="hold"/>
                                        <p:tgtEl>
                                          <p:spTgt spid="102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сус\Pictures\2016-11-17\listya-duba-1.jpg"/>
          <p:cNvPicPr>
            <a:picLocks noChangeAspect="1" noChangeArrowheads="1"/>
          </p:cNvPicPr>
          <p:nvPr/>
        </p:nvPicPr>
        <p:blipFill>
          <a:blip r:embed="rId2" cstate="print"/>
          <a:srcRect/>
          <a:stretch>
            <a:fillRect/>
          </a:stretch>
        </p:blipFill>
        <p:spPr bwMode="auto">
          <a:xfrm>
            <a:off x="357159" y="428604"/>
            <a:ext cx="2286015" cy="1447611"/>
          </a:xfrm>
          <a:prstGeom prst="rect">
            <a:avLst/>
          </a:prstGeom>
          <a:noFill/>
        </p:spPr>
      </p:pic>
      <p:pic>
        <p:nvPicPr>
          <p:cNvPr id="2052" name="Picture 4" descr="C:\Users\асус\Pictures\2016-11-17\с7.png"/>
          <p:cNvPicPr>
            <a:picLocks noChangeAspect="1" noChangeArrowheads="1"/>
          </p:cNvPicPr>
          <p:nvPr/>
        </p:nvPicPr>
        <p:blipFill>
          <a:blip r:embed="rId3" cstate="print"/>
          <a:srcRect/>
          <a:stretch>
            <a:fillRect/>
          </a:stretch>
        </p:blipFill>
        <p:spPr bwMode="auto">
          <a:xfrm>
            <a:off x="3643306" y="571480"/>
            <a:ext cx="1138543" cy="1428760"/>
          </a:xfrm>
          <a:prstGeom prst="rect">
            <a:avLst/>
          </a:prstGeom>
          <a:noFill/>
        </p:spPr>
      </p:pic>
      <p:pic>
        <p:nvPicPr>
          <p:cNvPr id="2053" name="Picture 5" descr="C:\Users\асус\Pictures\2016-11-17\Cheapest-50pcs-set-Artificial-Autumn-Fall-Maples-Leaves-Garden-universal-Decor-NEVER-DAMAGE-Wedding-background-Photographic.jpg"/>
          <p:cNvPicPr>
            <a:picLocks noChangeAspect="1" noChangeArrowheads="1"/>
          </p:cNvPicPr>
          <p:nvPr/>
        </p:nvPicPr>
        <p:blipFill>
          <a:blip r:embed="rId4" cstate="print"/>
          <a:srcRect/>
          <a:stretch>
            <a:fillRect/>
          </a:stretch>
        </p:blipFill>
        <p:spPr bwMode="auto">
          <a:xfrm>
            <a:off x="642910" y="2357430"/>
            <a:ext cx="1571596" cy="1571596"/>
          </a:xfrm>
          <a:prstGeom prst="rect">
            <a:avLst/>
          </a:prstGeom>
          <a:noFill/>
        </p:spPr>
      </p:pic>
      <p:pic>
        <p:nvPicPr>
          <p:cNvPr id="2054" name="Picture 6" descr="C:\Users\асус\Pictures\2016-11-17\kisspng-clip-art-vector-graphics-portable-network-graphics-day-4-gave-students-a-chance-to-practice-finding-e-5d14446b95ba27.6379321615616093236133.jpg"/>
          <p:cNvPicPr>
            <a:picLocks noChangeAspect="1" noChangeArrowheads="1"/>
          </p:cNvPicPr>
          <p:nvPr/>
        </p:nvPicPr>
        <p:blipFill>
          <a:blip r:embed="rId5"/>
          <a:srcRect/>
          <a:stretch>
            <a:fillRect/>
          </a:stretch>
        </p:blipFill>
        <p:spPr bwMode="auto">
          <a:xfrm>
            <a:off x="3428992" y="2357430"/>
            <a:ext cx="1071570" cy="1648569"/>
          </a:xfrm>
          <a:prstGeom prst="rect">
            <a:avLst/>
          </a:prstGeom>
          <a:noFill/>
        </p:spPr>
      </p:pic>
      <p:pic>
        <p:nvPicPr>
          <p:cNvPr id="2055" name="Picture 7" descr="C:\Users\асус\Pictures\2016-11-17\листья-березы-14296339.jpg"/>
          <p:cNvPicPr>
            <a:picLocks noChangeAspect="1" noChangeArrowheads="1"/>
          </p:cNvPicPr>
          <p:nvPr/>
        </p:nvPicPr>
        <p:blipFill>
          <a:blip r:embed="rId6"/>
          <a:srcRect/>
          <a:stretch>
            <a:fillRect/>
          </a:stretch>
        </p:blipFill>
        <p:spPr bwMode="auto">
          <a:xfrm>
            <a:off x="285720" y="4500570"/>
            <a:ext cx="2438400" cy="1620837"/>
          </a:xfrm>
          <a:prstGeom prst="rect">
            <a:avLst/>
          </a:prstGeom>
          <a:noFill/>
        </p:spPr>
      </p:pic>
      <p:pic>
        <p:nvPicPr>
          <p:cNvPr id="2056" name="Picture 8" descr="C:\Users\асус\Pictures\2016-11-17\flower-letter-number-clip-art-png-favpng-qXwwMLn4a6deqj5LTYpVHefHU.jpg"/>
          <p:cNvPicPr>
            <a:picLocks noChangeAspect="1" noChangeArrowheads="1"/>
          </p:cNvPicPr>
          <p:nvPr/>
        </p:nvPicPr>
        <p:blipFill>
          <a:blip r:embed="rId7" cstate="print"/>
          <a:srcRect/>
          <a:stretch>
            <a:fillRect/>
          </a:stretch>
        </p:blipFill>
        <p:spPr bwMode="auto">
          <a:xfrm>
            <a:off x="3643306" y="4500570"/>
            <a:ext cx="1214446" cy="1694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additive="base">
                                        <p:cTn id="14" dur="5000" fill="hold"/>
                                        <p:tgtEl>
                                          <p:spTgt spid="2052"/>
                                        </p:tgtEl>
                                        <p:attrNameLst>
                                          <p:attrName>ppt_x</p:attrName>
                                        </p:attrNameLst>
                                      </p:cBhvr>
                                      <p:tavLst>
                                        <p:tav tm="0">
                                          <p:val>
                                            <p:strVal val="#ppt_x"/>
                                          </p:val>
                                        </p:tav>
                                        <p:tav tm="100000">
                                          <p:val>
                                            <p:strVal val="#ppt_x"/>
                                          </p:val>
                                        </p:tav>
                                      </p:tavLst>
                                    </p:anim>
                                    <p:anim calcmode="lin" valueType="num">
                                      <p:cBhvr additive="base">
                                        <p:cTn id="15" dur="50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053"/>
                                        </p:tgtEl>
                                        <p:attrNameLst>
                                          <p:attrName>style.visibility</p:attrName>
                                        </p:attrNameLst>
                                      </p:cBhvr>
                                      <p:to>
                                        <p:strVal val="visible"/>
                                      </p:to>
                                    </p:set>
                                    <p:anim to="" calcmode="lin" valueType="num">
                                      <p:cBhvr>
                                        <p:cTn id="20" dur="1" fill="hold"/>
                                        <p:tgtEl>
                                          <p:spTgt spid="2053"/>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0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5"/>
                                        </p:tgtEl>
                                        <p:attrNameLst>
                                          <p:attrName>style.visibility</p:attrName>
                                        </p:attrNameLst>
                                      </p:cBhvr>
                                      <p:to>
                                        <p:strVal val="visible"/>
                                      </p:to>
                                    </p:set>
                                    <p:animEffect transition="in" filter="fade">
                                      <p:cBhvr>
                                        <p:cTn id="33" dur="1000"/>
                                        <p:tgtEl>
                                          <p:spTgt spid="2055"/>
                                        </p:tgtEl>
                                      </p:cBhvr>
                                    </p:animEffect>
                                    <p:anim calcmode="lin" valueType="num">
                                      <p:cBhvr>
                                        <p:cTn id="34" dur="1000" fill="hold"/>
                                        <p:tgtEl>
                                          <p:spTgt spid="2055"/>
                                        </p:tgtEl>
                                        <p:attrNameLst>
                                          <p:attrName>ppt_x</p:attrName>
                                        </p:attrNameLst>
                                      </p:cBhvr>
                                      <p:tavLst>
                                        <p:tav tm="0">
                                          <p:val>
                                            <p:strVal val="#ppt_x"/>
                                          </p:val>
                                        </p:tav>
                                        <p:tav tm="100000">
                                          <p:val>
                                            <p:strVal val="#ppt_x"/>
                                          </p:val>
                                        </p:tav>
                                      </p:tavLst>
                                    </p:anim>
                                    <p:anim calcmode="lin" valueType="num">
                                      <p:cBhvr>
                                        <p:cTn id="35"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2056"/>
                                        </p:tgtEl>
                                        <p:attrNameLst>
                                          <p:attrName>style.visibility</p:attrName>
                                        </p:attrNameLst>
                                      </p:cBhvr>
                                      <p:to>
                                        <p:strVal val="visible"/>
                                      </p:to>
                                    </p:set>
                                    <p:animEffect transition="in" filter="diamond(in)">
                                      <p:cBhvr>
                                        <p:cTn id="40"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15328" cy="725470"/>
          </a:xfrm>
        </p:spPr>
        <p:txBody>
          <a:bodyPr>
            <a:normAutofit fontScale="90000"/>
          </a:bodyPr>
          <a:lstStyle/>
          <a:p>
            <a:r>
              <a:rPr lang="ru-RU" dirty="0" smtClean="0">
                <a:solidFill>
                  <a:srgbClr val="FFFF00"/>
                </a:solidFill>
              </a:rPr>
              <a:t>Пальчиковые игры</a:t>
            </a:r>
            <a:endParaRPr lang="ru-RU" dirty="0">
              <a:solidFill>
                <a:srgbClr val="FFFF00"/>
              </a:solidFill>
            </a:endParaRPr>
          </a:p>
        </p:txBody>
      </p:sp>
      <p:pic>
        <p:nvPicPr>
          <p:cNvPr id="4" name="Содержимое 3" descr="2426645004.jpg"/>
          <p:cNvPicPr>
            <a:picLocks noGrp="1" noChangeAspect="1"/>
          </p:cNvPicPr>
          <p:nvPr>
            <p:ph sz="half" idx="2"/>
          </p:nvPr>
        </p:nvPicPr>
        <p:blipFill>
          <a:blip r:embed="rId2"/>
          <a:stretch>
            <a:fillRect/>
          </a:stretch>
        </p:blipFill>
        <p:spPr>
          <a:xfrm>
            <a:off x="541943" y="1071546"/>
            <a:ext cx="3786215" cy="5357850"/>
          </a:xfrm>
        </p:spPr>
      </p:pic>
      <p:pic>
        <p:nvPicPr>
          <p:cNvPr id="9" name="Содержимое 8" descr="8cb44cf73ffff87665bf3c337479269c.jpg"/>
          <p:cNvPicPr>
            <a:picLocks noGrp="1" noChangeAspect="1"/>
          </p:cNvPicPr>
          <p:nvPr>
            <p:ph sz="quarter" idx="4"/>
          </p:nvPr>
        </p:nvPicPr>
        <p:blipFill>
          <a:blip r:embed="rId3"/>
          <a:stretch>
            <a:fillRect/>
          </a:stretch>
        </p:blipFill>
        <p:spPr>
          <a:xfrm>
            <a:off x="4992042" y="1071546"/>
            <a:ext cx="3736070" cy="528641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796908"/>
          </a:xfrm>
        </p:spPr>
        <p:txBody>
          <a:bodyPr/>
          <a:lstStyle/>
          <a:p>
            <a:r>
              <a:rPr lang="ru-RU" b="1" dirty="0" smtClean="0">
                <a:solidFill>
                  <a:srgbClr val="CC3300"/>
                </a:solidFill>
                <a:latin typeface="Times New Roman" pitchFamily="18" charset="0"/>
                <a:cs typeface="Times New Roman" pitchFamily="18" charset="0"/>
              </a:rPr>
              <a:t>Поговорки об осени</a:t>
            </a:r>
            <a:endParaRPr lang="ru-RU" b="1" dirty="0">
              <a:solidFill>
                <a:srgbClr val="CC3300"/>
              </a:solidFill>
              <a:latin typeface="Times New Roman" pitchFamily="18" charset="0"/>
              <a:cs typeface="Times New Roman" pitchFamily="18" charset="0"/>
            </a:endParaRPr>
          </a:p>
        </p:txBody>
      </p:sp>
      <p:pic>
        <p:nvPicPr>
          <p:cNvPr id="4" name="Содержимое 3" descr="img10 (1).jpg"/>
          <p:cNvPicPr>
            <a:picLocks noGrp="1" noChangeAspect="1"/>
          </p:cNvPicPr>
          <p:nvPr>
            <p:ph idx="1"/>
          </p:nvPr>
        </p:nvPicPr>
        <p:blipFill>
          <a:blip r:embed="rId2"/>
          <a:stretch>
            <a:fillRect/>
          </a:stretch>
        </p:blipFill>
        <p:spPr>
          <a:xfrm>
            <a:off x="1012031" y="1000125"/>
            <a:ext cx="7334251" cy="5500688"/>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img3 (3).jpg"/>
          <p:cNvPicPr>
            <a:picLocks noGrp="1" noChangeAspect="1"/>
          </p:cNvPicPr>
          <p:nvPr>
            <p:ph idx="1"/>
          </p:nvPr>
        </p:nvPicPr>
        <p:blipFill>
          <a:blip r:embed="rId2"/>
          <a:stretch>
            <a:fillRect/>
          </a:stretch>
        </p:blipFill>
        <p:spPr>
          <a:xfrm>
            <a:off x="605298" y="410744"/>
            <a:ext cx="7929618" cy="5947214"/>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72452" cy="654032"/>
          </a:xfrm>
        </p:spPr>
        <p:txBody>
          <a:bodyPr>
            <a:normAutofit fontScale="90000"/>
          </a:bodyPr>
          <a:lstStyle/>
          <a:p>
            <a:r>
              <a:rPr lang="ru-RU" sz="4000" dirty="0" smtClean="0">
                <a:solidFill>
                  <a:srgbClr val="FFFF00"/>
                </a:solidFill>
                <a:latin typeface="Times New Roman" pitchFamily="18" charset="0"/>
                <a:cs typeface="Times New Roman" pitchFamily="18" charset="0"/>
              </a:rPr>
              <a:t>Составь рассказ по </a:t>
            </a:r>
            <a:r>
              <a:rPr lang="ru-RU" sz="4000" dirty="0" err="1" smtClean="0">
                <a:solidFill>
                  <a:srgbClr val="FFFF00"/>
                </a:solidFill>
                <a:latin typeface="Times New Roman" pitchFamily="18" charset="0"/>
                <a:cs typeface="Times New Roman" pitchFamily="18" charset="0"/>
              </a:rPr>
              <a:t>мнемотаблице</a:t>
            </a:r>
            <a:endParaRPr lang="ru-RU" sz="4000" dirty="0">
              <a:solidFill>
                <a:srgbClr val="FFFF00"/>
              </a:solidFill>
              <a:latin typeface="Times New Roman" pitchFamily="18" charset="0"/>
              <a:cs typeface="Times New Roman" pitchFamily="18" charset="0"/>
            </a:endParaRPr>
          </a:p>
        </p:txBody>
      </p:sp>
      <p:pic>
        <p:nvPicPr>
          <p:cNvPr id="4" name="Содержимое 3" descr="hello_html_52af8e15.jpg"/>
          <p:cNvPicPr>
            <a:picLocks noGrp="1" noChangeAspect="1"/>
          </p:cNvPicPr>
          <p:nvPr>
            <p:ph idx="1"/>
          </p:nvPr>
        </p:nvPicPr>
        <p:blipFill>
          <a:blip r:embed="rId2"/>
          <a:stretch>
            <a:fillRect/>
          </a:stretch>
        </p:blipFill>
        <p:spPr>
          <a:xfrm>
            <a:off x="428625" y="1336682"/>
            <a:ext cx="8258175" cy="4595798"/>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043890" cy="725470"/>
          </a:xfrm>
        </p:spPr>
        <p:txBody>
          <a:bodyPr>
            <a:normAutofit fontScale="90000"/>
          </a:bodyPr>
          <a:lstStyle/>
          <a:p>
            <a:r>
              <a:rPr lang="ru-RU" b="1" dirty="0" smtClean="0">
                <a:solidFill>
                  <a:srgbClr val="92D050"/>
                </a:solidFill>
                <a:latin typeface="Times New Roman" pitchFamily="18" charset="0"/>
                <a:cs typeface="Times New Roman" pitchFamily="18" charset="0"/>
              </a:rPr>
              <a:t>Составь рассказ</a:t>
            </a:r>
            <a:endParaRPr lang="ru-RU" b="1" dirty="0">
              <a:solidFill>
                <a:srgbClr val="92D050"/>
              </a:solidFill>
              <a:latin typeface="Times New Roman" pitchFamily="18" charset="0"/>
              <a:cs typeface="Times New Roman" pitchFamily="18" charset="0"/>
            </a:endParaRPr>
          </a:p>
        </p:txBody>
      </p:sp>
      <p:pic>
        <p:nvPicPr>
          <p:cNvPr id="4" name="Содержимое 3" descr="А434П.jpg"/>
          <p:cNvPicPr>
            <a:picLocks noGrp="1" noChangeAspect="1"/>
          </p:cNvPicPr>
          <p:nvPr>
            <p:ph idx="1"/>
          </p:nvPr>
        </p:nvPicPr>
        <p:blipFill>
          <a:blip r:embed="rId2" cstate="print"/>
          <a:stretch>
            <a:fillRect/>
          </a:stretch>
        </p:blipFill>
        <p:spPr>
          <a:xfrm>
            <a:off x="1142976" y="1000108"/>
            <a:ext cx="7478888" cy="5287241"/>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solidFill>
                  <a:schemeClr val="accent1">
                    <a:lumMod val="60000"/>
                    <a:lumOff val="40000"/>
                  </a:schemeClr>
                </a:solidFill>
                <a:latin typeface="Times New Roman" pitchFamily="18" charset="0"/>
                <a:cs typeface="Times New Roman" pitchFamily="18" charset="0"/>
              </a:rPr>
              <a:t>Образование существительных с уменьшительно-ласкательными суффиксами</a:t>
            </a:r>
            <a:br>
              <a:rPr lang="ru-RU" sz="2800" b="1" dirty="0" smtClean="0">
                <a:solidFill>
                  <a:schemeClr val="accent1">
                    <a:lumMod val="60000"/>
                    <a:lumOff val="40000"/>
                  </a:schemeClr>
                </a:solidFill>
                <a:latin typeface="Times New Roman" pitchFamily="18" charset="0"/>
                <a:cs typeface="Times New Roman" pitchFamily="18" charset="0"/>
              </a:rPr>
            </a:br>
            <a:r>
              <a:rPr lang="ru-RU" sz="2800" b="1" dirty="0" smtClean="0">
                <a:solidFill>
                  <a:schemeClr val="accent1">
                    <a:lumMod val="60000"/>
                    <a:lumOff val="40000"/>
                  </a:schemeClr>
                </a:solidFill>
                <a:latin typeface="Times New Roman" pitchFamily="18" charset="0"/>
                <a:cs typeface="Times New Roman" pitchFamily="18" charset="0"/>
              </a:rPr>
              <a:t>«Назови ласково»</a:t>
            </a:r>
            <a:endParaRPr lang="ru-RU" sz="2800" b="1" dirty="0">
              <a:solidFill>
                <a:schemeClr val="accent1">
                  <a:lumMod val="60000"/>
                  <a:lumOff val="4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r>
              <a:rPr lang="ru-RU" dirty="0" smtClean="0">
                <a:solidFill>
                  <a:srgbClr val="92D050"/>
                </a:solidFill>
                <a:latin typeface="Times New Roman" pitchFamily="18" charset="0"/>
                <a:cs typeface="Times New Roman" pitchFamily="18" charset="0"/>
              </a:rPr>
              <a:t>Дождь </a:t>
            </a:r>
            <a:r>
              <a:rPr lang="ru-RU" dirty="0" smtClean="0">
                <a:solidFill>
                  <a:srgbClr val="92D050"/>
                </a:solidFill>
                <a:latin typeface="Times New Roman" pitchFamily="18" charset="0"/>
                <a:cs typeface="Times New Roman" pitchFamily="18" charset="0"/>
              </a:rPr>
              <a:t>— дождик, дождичек</a:t>
            </a:r>
            <a:r>
              <a:rPr lang="ru-RU" dirty="0" smtClean="0">
                <a:solidFill>
                  <a:srgbClr val="92D050"/>
                </a:solidFill>
                <a:latin typeface="Times New Roman" pitchFamily="18" charset="0"/>
                <a:cs typeface="Times New Roman" pitchFamily="18" charset="0"/>
              </a:rPr>
              <a:t>,</a:t>
            </a:r>
          </a:p>
          <a:p>
            <a:r>
              <a:rPr lang="ru-RU" dirty="0" smtClean="0">
                <a:solidFill>
                  <a:srgbClr val="92D050"/>
                </a:solidFill>
                <a:latin typeface="Times New Roman" pitchFamily="18" charset="0"/>
                <a:cs typeface="Times New Roman" pitchFamily="18" charset="0"/>
              </a:rPr>
              <a:t> </a:t>
            </a:r>
            <a:r>
              <a:rPr lang="ru-RU" dirty="0" smtClean="0">
                <a:solidFill>
                  <a:srgbClr val="92D050"/>
                </a:solidFill>
                <a:latin typeface="Times New Roman" pitchFamily="18" charset="0"/>
                <a:cs typeface="Times New Roman" pitchFamily="18" charset="0"/>
              </a:rPr>
              <a:t>солнце — солнышко,</a:t>
            </a:r>
            <a:br>
              <a:rPr lang="ru-RU" dirty="0" smtClean="0">
                <a:solidFill>
                  <a:srgbClr val="92D050"/>
                </a:solidFill>
                <a:latin typeface="Times New Roman" pitchFamily="18" charset="0"/>
                <a:cs typeface="Times New Roman" pitchFamily="18" charset="0"/>
              </a:rPr>
            </a:br>
            <a:r>
              <a:rPr lang="ru-RU" dirty="0" smtClean="0">
                <a:solidFill>
                  <a:srgbClr val="92D050"/>
                </a:solidFill>
                <a:latin typeface="Times New Roman" pitchFamily="18" charset="0"/>
                <a:cs typeface="Times New Roman" pitchFamily="18" charset="0"/>
              </a:rPr>
              <a:t>лужа — лужица</a:t>
            </a:r>
            <a:r>
              <a:rPr lang="ru-RU" dirty="0" smtClean="0">
                <a:solidFill>
                  <a:srgbClr val="92D050"/>
                </a:solidFill>
                <a:latin typeface="Times New Roman" pitchFamily="18" charset="0"/>
                <a:cs typeface="Times New Roman" pitchFamily="18" charset="0"/>
              </a:rPr>
              <a:t>,</a:t>
            </a:r>
          </a:p>
          <a:p>
            <a:r>
              <a:rPr lang="ru-RU" dirty="0" smtClean="0">
                <a:solidFill>
                  <a:srgbClr val="92D050"/>
                </a:solidFill>
                <a:latin typeface="Times New Roman" pitchFamily="18" charset="0"/>
                <a:cs typeface="Times New Roman" pitchFamily="18" charset="0"/>
              </a:rPr>
              <a:t> </a:t>
            </a:r>
            <a:r>
              <a:rPr lang="ru-RU" dirty="0" smtClean="0">
                <a:solidFill>
                  <a:srgbClr val="92D050"/>
                </a:solidFill>
                <a:latin typeface="Times New Roman" pitchFamily="18" charset="0"/>
                <a:cs typeface="Times New Roman" pitchFamily="18" charset="0"/>
              </a:rPr>
              <a:t>дерево — деревце,</a:t>
            </a:r>
            <a:br>
              <a:rPr lang="ru-RU" dirty="0" smtClean="0">
                <a:solidFill>
                  <a:srgbClr val="92D050"/>
                </a:solidFill>
                <a:latin typeface="Times New Roman" pitchFamily="18" charset="0"/>
                <a:cs typeface="Times New Roman" pitchFamily="18" charset="0"/>
              </a:rPr>
            </a:br>
            <a:r>
              <a:rPr lang="ru-RU" dirty="0" smtClean="0">
                <a:solidFill>
                  <a:srgbClr val="92D050"/>
                </a:solidFill>
                <a:latin typeface="Times New Roman" pitchFamily="18" charset="0"/>
                <a:cs typeface="Times New Roman" pitchFamily="18" charset="0"/>
              </a:rPr>
              <a:t>ветер — ветерок</a:t>
            </a:r>
            <a:r>
              <a:rPr lang="ru-RU" dirty="0" smtClean="0">
                <a:solidFill>
                  <a:srgbClr val="92D050"/>
                </a:solidFill>
                <a:latin typeface="Times New Roman" pitchFamily="18" charset="0"/>
                <a:cs typeface="Times New Roman" pitchFamily="18" charset="0"/>
              </a:rPr>
              <a:t>, ветрище </a:t>
            </a:r>
          </a:p>
          <a:p>
            <a:r>
              <a:rPr lang="ru-RU" dirty="0" smtClean="0">
                <a:solidFill>
                  <a:srgbClr val="92D050"/>
                </a:solidFill>
                <a:latin typeface="Times New Roman" pitchFamily="18" charset="0"/>
                <a:cs typeface="Times New Roman" pitchFamily="18" charset="0"/>
              </a:rPr>
              <a:t>лист </a:t>
            </a:r>
            <a:r>
              <a:rPr lang="ru-RU" dirty="0" smtClean="0">
                <a:solidFill>
                  <a:srgbClr val="92D050"/>
                </a:solidFill>
                <a:latin typeface="Times New Roman" pitchFamily="18" charset="0"/>
                <a:cs typeface="Times New Roman" pitchFamily="18" charset="0"/>
              </a:rPr>
              <a:t>— листок, листик, листочек,</a:t>
            </a:r>
            <a:br>
              <a:rPr lang="ru-RU" dirty="0" smtClean="0">
                <a:solidFill>
                  <a:srgbClr val="92D050"/>
                </a:solidFill>
                <a:latin typeface="Times New Roman" pitchFamily="18" charset="0"/>
                <a:cs typeface="Times New Roman" pitchFamily="18" charset="0"/>
              </a:rPr>
            </a:br>
            <a:r>
              <a:rPr lang="ru-RU" dirty="0" smtClean="0">
                <a:solidFill>
                  <a:srgbClr val="92D050"/>
                </a:solidFill>
                <a:latin typeface="Times New Roman" pitchFamily="18" charset="0"/>
                <a:cs typeface="Times New Roman" pitchFamily="18" charset="0"/>
              </a:rPr>
              <a:t>туча — тучка, </a:t>
            </a:r>
            <a:endParaRPr lang="ru-RU" dirty="0" smtClean="0">
              <a:solidFill>
                <a:srgbClr val="92D050"/>
              </a:solidFill>
              <a:latin typeface="Times New Roman" pitchFamily="18" charset="0"/>
              <a:cs typeface="Times New Roman" pitchFamily="18" charset="0"/>
            </a:endParaRPr>
          </a:p>
          <a:p>
            <a:r>
              <a:rPr lang="ru-RU" dirty="0" smtClean="0">
                <a:solidFill>
                  <a:srgbClr val="92D050"/>
                </a:solidFill>
                <a:latin typeface="Times New Roman" pitchFamily="18" charset="0"/>
                <a:cs typeface="Times New Roman" pitchFamily="18" charset="0"/>
              </a:rPr>
              <a:t>лес </a:t>
            </a:r>
            <a:r>
              <a:rPr lang="ru-RU" dirty="0" smtClean="0">
                <a:solidFill>
                  <a:srgbClr val="92D050"/>
                </a:solidFill>
                <a:latin typeface="Times New Roman" pitchFamily="18" charset="0"/>
                <a:cs typeface="Times New Roman" pitchFamily="18" charset="0"/>
              </a:rPr>
              <a:t>— лесок</a:t>
            </a:r>
            <a:r>
              <a:rPr lang="ru-RU" dirty="0" smtClean="0">
                <a:solidFill>
                  <a:srgbClr val="92D050"/>
                </a:solidFill>
                <a:latin typeface="Times New Roman" pitchFamily="18" charset="0"/>
                <a:cs typeface="Times New Roman" pitchFamily="18" charset="0"/>
              </a:rPr>
              <a:t>, перелесок</a:t>
            </a:r>
            <a:r>
              <a:rPr lang="ru-RU" dirty="0" smtClean="0">
                <a:solidFill>
                  <a:srgbClr val="92D050"/>
                </a:solidFill>
                <a:latin typeface="Times New Roman" pitchFamily="18" charset="0"/>
                <a:cs typeface="Times New Roman" pitchFamily="18" charset="0"/>
              </a:rPr>
              <a:t/>
            </a:r>
            <a:br>
              <a:rPr lang="ru-RU" dirty="0" smtClean="0">
                <a:solidFill>
                  <a:srgbClr val="92D050"/>
                </a:solidFill>
                <a:latin typeface="Times New Roman" pitchFamily="18" charset="0"/>
                <a:cs typeface="Times New Roman" pitchFamily="18" charset="0"/>
              </a:rPr>
            </a:br>
            <a:r>
              <a:rPr lang="ru-RU" dirty="0" smtClean="0">
                <a:solidFill>
                  <a:srgbClr val="92D050"/>
                </a:solidFill>
                <a:latin typeface="Times New Roman" pitchFamily="18" charset="0"/>
                <a:cs typeface="Times New Roman" pitchFamily="18" charset="0"/>
              </a:rPr>
              <a:t>сад — садик</a:t>
            </a:r>
            <a:r>
              <a:rPr lang="ru-RU" dirty="0" smtClean="0">
                <a:solidFill>
                  <a:srgbClr val="92D050"/>
                </a:solidFill>
                <a:latin typeface="Times New Roman" pitchFamily="18" charset="0"/>
                <a:cs typeface="Times New Roman" pitchFamily="18" charset="0"/>
              </a:rPr>
              <a:t>, садовник, садовые</a:t>
            </a:r>
          </a:p>
          <a:p>
            <a:r>
              <a:rPr lang="ru-RU" dirty="0" smtClean="0">
                <a:solidFill>
                  <a:srgbClr val="92D050"/>
                </a:solidFill>
                <a:latin typeface="Times New Roman" pitchFamily="18" charset="0"/>
                <a:cs typeface="Times New Roman" pitchFamily="18" charset="0"/>
              </a:rPr>
              <a:t> </a:t>
            </a:r>
            <a:r>
              <a:rPr lang="ru-RU" dirty="0" smtClean="0">
                <a:solidFill>
                  <a:srgbClr val="92D050"/>
                </a:solidFill>
                <a:latin typeface="Times New Roman" pitchFamily="18" charset="0"/>
                <a:cs typeface="Times New Roman" pitchFamily="18" charset="0"/>
              </a:rPr>
              <a:t>птица — птичка</a:t>
            </a:r>
            <a:r>
              <a:rPr lang="ru-RU" dirty="0" smtClean="0"/>
              <a:t>.</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rgbClr val="92D050"/>
                </a:solidFill>
                <a:latin typeface="Times New Roman" pitchFamily="18" charset="0"/>
                <a:cs typeface="Times New Roman" pitchFamily="18" charset="0"/>
              </a:rPr>
              <a:t>Образование множественного числа существительных в родительном падеже</a:t>
            </a:r>
            <a:r>
              <a:rPr lang="ru-RU" sz="2800" dirty="0" smtClean="0">
                <a:solidFill>
                  <a:srgbClr val="92D050"/>
                </a:solidFill>
                <a:latin typeface="Times New Roman" pitchFamily="18" charset="0"/>
                <a:cs typeface="Times New Roman" pitchFamily="18" charset="0"/>
              </a:rPr>
              <a:t/>
            </a:r>
            <a:br>
              <a:rPr lang="ru-RU" sz="2800" dirty="0" smtClean="0">
                <a:solidFill>
                  <a:srgbClr val="92D050"/>
                </a:solidFill>
                <a:latin typeface="Times New Roman" pitchFamily="18" charset="0"/>
                <a:cs typeface="Times New Roman" pitchFamily="18" charset="0"/>
              </a:rPr>
            </a:br>
            <a:r>
              <a:rPr lang="ru-RU" sz="2800" b="1" dirty="0" smtClean="0">
                <a:solidFill>
                  <a:srgbClr val="92D050"/>
                </a:solidFill>
                <a:latin typeface="Times New Roman" pitchFamily="18" charset="0"/>
                <a:cs typeface="Times New Roman" pitchFamily="18" charset="0"/>
              </a:rPr>
              <a:t>«Один — много» </a:t>
            </a:r>
            <a:endParaRPr lang="ru-RU" sz="2800" dirty="0">
              <a:solidFill>
                <a:srgbClr val="92D05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dirty="0" smtClean="0">
                <a:solidFill>
                  <a:srgbClr val="92D050"/>
                </a:solidFill>
                <a:latin typeface="Times New Roman" pitchFamily="18" charset="0"/>
                <a:cs typeface="Times New Roman" pitchFamily="18" charset="0"/>
              </a:rPr>
              <a:t>Месяц </a:t>
            </a:r>
            <a:r>
              <a:rPr lang="ru-RU" dirty="0" smtClean="0">
                <a:solidFill>
                  <a:srgbClr val="92D050"/>
                </a:solidFill>
                <a:latin typeface="Times New Roman" pitchFamily="18" charset="0"/>
                <a:cs typeface="Times New Roman" pitchFamily="18" charset="0"/>
              </a:rPr>
              <a:t>— месяцев, дерево — деревьев,</a:t>
            </a:r>
            <a:br>
              <a:rPr lang="ru-RU" dirty="0" smtClean="0">
                <a:solidFill>
                  <a:srgbClr val="92D050"/>
                </a:solidFill>
                <a:latin typeface="Times New Roman" pitchFamily="18" charset="0"/>
                <a:cs typeface="Times New Roman" pitchFamily="18" charset="0"/>
              </a:rPr>
            </a:br>
            <a:r>
              <a:rPr lang="ru-RU" dirty="0" smtClean="0">
                <a:solidFill>
                  <a:srgbClr val="92D050"/>
                </a:solidFill>
                <a:latin typeface="Times New Roman" pitchFamily="18" charset="0"/>
                <a:cs typeface="Times New Roman" pitchFamily="18" charset="0"/>
              </a:rPr>
              <a:t>дождь — дождей, фрукт — фруктов,</a:t>
            </a:r>
            <a:br>
              <a:rPr lang="ru-RU" dirty="0" smtClean="0">
                <a:solidFill>
                  <a:srgbClr val="92D050"/>
                </a:solidFill>
                <a:latin typeface="Times New Roman" pitchFamily="18" charset="0"/>
                <a:cs typeface="Times New Roman" pitchFamily="18" charset="0"/>
              </a:rPr>
            </a:br>
            <a:r>
              <a:rPr lang="ru-RU" dirty="0" smtClean="0">
                <a:solidFill>
                  <a:srgbClr val="92D050"/>
                </a:solidFill>
                <a:latin typeface="Times New Roman" pitchFamily="18" charset="0"/>
                <a:cs typeface="Times New Roman" pitchFamily="18" charset="0"/>
              </a:rPr>
              <a:t>лужа — луж, овощ — овощей,</a:t>
            </a:r>
            <a:br>
              <a:rPr lang="ru-RU" dirty="0" smtClean="0">
                <a:solidFill>
                  <a:srgbClr val="92D050"/>
                </a:solidFill>
                <a:latin typeface="Times New Roman" pitchFamily="18" charset="0"/>
                <a:cs typeface="Times New Roman" pitchFamily="18" charset="0"/>
              </a:rPr>
            </a:br>
            <a:r>
              <a:rPr lang="ru-RU" dirty="0" smtClean="0">
                <a:solidFill>
                  <a:srgbClr val="92D050"/>
                </a:solidFill>
                <a:latin typeface="Times New Roman" pitchFamily="18" charset="0"/>
                <a:cs typeface="Times New Roman" pitchFamily="18" charset="0"/>
              </a:rPr>
              <a:t>урожай — урожаев, листья — листьев,</a:t>
            </a:r>
            <a:br>
              <a:rPr lang="ru-RU" dirty="0" smtClean="0">
                <a:solidFill>
                  <a:srgbClr val="92D050"/>
                </a:solidFill>
                <a:latin typeface="Times New Roman" pitchFamily="18" charset="0"/>
                <a:cs typeface="Times New Roman" pitchFamily="18" charset="0"/>
              </a:rPr>
            </a:br>
            <a:r>
              <a:rPr lang="ru-RU" dirty="0" smtClean="0">
                <a:solidFill>
                  <a:srgbClr val="92D050"/>
                </a:solidFill>
                <a:latin typeface="Times New Roman" pitchFamily="18" charset="0"/>
                <a:cs typeface="Times New Roman" pitchFamily="18" charset="0"/>
              </a:rPr>
              <a:t>сад — садов, птица — птиц,</a:t>
            </a:r>
            <a:br>
              <a:rPr lang="ru-RU" dirty="0" smtClean="0">
                <a:solidFill>
                  <a:srgbClr val="92D050"/>
                </a:solidFill>
                <a:latin typeface="Times New Roman" pitchFamily="18" charset="0"/>
                <a:cs typeface="Times New Roman" pitchFamily="18" charset="0"/>
              </a:rPr>
            </a:br>
            <a:r>
              <a:rPr lang="ru-RU" dirty="0" smtClean="0">
                <a:solidFill>
                  <a:srgbClr val="92D050"/>
                </a:solidFill>
                <a:latin typeface="Times New Roman" pitchFamily="18" charset="0"/>
                <a:cs typeface="Times New Roman" pitchFamily="18" charset="0"/>
              </a:rPr>
              <a:t>огород — огородов, слякоть — слякоти,</a:t>
            </a:r>
            <a:br>
              <a:rPr lang="ru-RU" dirty="0" smtClean="0">
                <a:solidFill>
                  <a:srgbClr val="92D050"/>
                </a:solidFill>
                <a:latin typeface="Times New Roman" pitchFamily="18" charset="0"/>
                <a:cs typeface="Times New Roman" pitchFamily="18" charset="0"/>
              </a:rPr>
            </a:br>
            <a:r>
              <a:rPr lang="ru-RU" dirty="0" smtClean="0">
                <a:solidFill>
                  <a:srgbClr val="92D050"/>
                </a:solidFill>
                <a:latin typeface="Times New Roman" pitchFamily="18" charset="0"/>
                <a:cs typeface="Times New Roman" pitchFamily="18" charset="0"/>
              </a:rPr>
              <a:t>зонт — зонтов, лес — лесов.</a:t>
            </a:r>
            <a:endParaRPr lang="ru-RU" dirty="0">
              <a:solidFill>
                <a:srgbClr val="92D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86808" cy="857256"/>
          </a:xfrm>
        </p:spPr>
        <p:txBody>
          <a:bodyPr>
            <a:normAutofit fontScale="90000"/>
          </a:bodyPr>
          <a:lstStyle/>
          <a:p>
            <a:r>
              <a:rPr lang="ru-RU" sz="3200" b="1" dirty="0" smtClean="0">
                <a:solidFill>
                  <a:schemeClr val="accent1">
                    <a:lumMod val="60000"/>
                    <a:lumOff val="40000"/>
                  </a:schemeClr>
                </a:solidFill>
                <a:latin typeface="Times New Roman" pitchFamily="18" charset="0"/>
                <a:cs typeface="Times New Roman" pitchFamily="18" charset="0"/>
              </a:rPr>
              <a:t>Согласование существительного и прилагательного «Скажи со словом "осенний"»</a:t>
            </a:r>
            <a:endParaRPr lang="ru-RU" sz="3200" dirty="0">
              <a:solidFill>
                <a:schemeClr val="accent1">
                  <a:lumMod val="60000"/>
                  <a:lumOff val="4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071546"/>
            <a:ext cx="8258204" cy="5500726"/>
          </a:xfrm>
        </p:spPr>
        <p:txBody>
          <a:bodyPr>
            <a:normAutofit/>
          </a:bodyPr>
          <a:lstStyle/>
          <a:p>
            <a:r>
              <a:rPr lang="ru-RU" sz="4000" dirty="0" smtClean="0">
                <a:solidFill>
                  <a:srgbClr val="0070C0"/>
                </a:solidFill>
                <a:latin typeface="Times New Roman" pitchFamily="18" charset="0"/>
                <a:cs typeface="Times New Roman" pitchFamily="18" charset="0"/>
              </a:rPr>
              <a:t>Небо </a:t>
            </a:r>
            <a:r>
              <a:rPr lang="ru-RU" sz="4000" dirty="0" smtClean="0">
                <a:solidFill>
                  <a:srgbClr val="0070C0"/>
                </a:solidFill>
                <a:latin typeface="Times New Roman" pitchFamily="18" charset="0"/>
                <a:cs typeface="Times New Roman" pitchFamily="18" charset="0"/>
              </a:rPr>
              <a:t>(какое?) — осеннее,</a:t>
            </a:r>
            <a:br>
              <a:rPr lang="ru-RU" sz="4000" dirty="0" smtClean="0">
                <a:solidFill>
                  <a:srgbClr val="0070C0"/>
                </a:solidFill>
                <a:latin typeface="Times New Roman" pitchFamily="18" charset="0"/>
                <a:cs typeface="Times New Roman" pitchFamily="18" charset="0"/>
              </a:rPr>
            </a:br>
            <a:r>
              <a:rPr lang="ru-RU" sz="4000" dirty="0" smtClean="0">
                <a:solidFill>
                  <a:srgbClr val="0070C0"/>
                </a:solidFill>
                <a:latin typeface="Times New Roman" pitchFamily="18" charset="0"/>
                <a:cs typeface="Times New Roman" pitchFamily="18" charset="0"/>
              </a:rPr>
              <a:t>ветер (какой?) — осенний,</a:t>
            </a:r>
            <a:br>
              <a:rPr lang="ru-RU" sz="4000" dirty="0" smtClean="0">
                <a:solidFill>
                  <a:srgbClr val="0070C0"/>
                </a:solidFill>
                <a:latin typeface="Times New Roman" pitchFamily="18" charset="0"/>
                <a:cs typeface="Times New Roman" pitchFamily="18" charset="0"/>
              </a:rPr>
            </a:br>
            <a:r>
              <a:rPr lang="ru-RU" sz="4000" dirty="0" smtClean="0">
                <a:solidFill>
                  <a:srgbClr val="0070C0"/>
                </a:solidFill>
                <a:latin typeface="Times New Roman" pitchFamily="18" charset="0"/>
                <a:cs typeface="Times New Roman" pitchFamily="18" charset="0"/>
              </a:rPr>
              <a:t>аллея (какая?) — осенняя.</a:t>
            </a:r>
            <a:br>
              <a:rPr lang="ru-RU" sz="4000" dirty="0" smtClean="0">
                <a:solidFill>
                  <a:srgbClr val="0070C0"/>
                </a:solidFill>
                <a:latin typeface="Times New Roman" pitchFamily="18" charset="0"/>
                <a:cs typeface="Times New Roman" pitchFamily="18" charset="0"/>
              </a:rPr>
            </a:br>
            <a:r>
              <a:rPr lang="ru-RU" sz="4000" dirty="0" smtClean="0">
                <a:solidFill>
                  <a:srgbClr val="0070C0"/>
                </a:solidFill>
                <a:latin typeface="Times New Roman" pitchFamily="18" charset="0"/>
                <a:cs typeface="Times New Roman" pitchFamily="18" charset="0"/>
              </a:rPr>
              <a:t>Упражнение продолжают со словами: солнце, туча, дождь, цветы, лес, погода, сапоги, день, утро, пальто.</a:t>
            </a:r>
            <a:endParaRPr lang="ru-RU" sz="40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011222"/>
          </a:xfrm>
        </p:spPr>
        <p:txBody>
          <a:bodyPr>
            <a:normAutofit fontScale="90000"/>
          </a:bodyPr>
          <a:lstStyle/>
          <a:p>
            <a:pPr algn="l"/>
            <a:r>
              <a:rPr lang="ru-RU" sz="3200" b="1" dirty="0" smtClean="0">
                <a:solidFill>
                  <a:srgbClr val="00B0F0"/>
                </a:solidFill>
                <a:latin typeface="Times New Roman" pitchFamily="18" charset="0"/>
                <a:cs typeface="Times New Roman" pitchFamily="18" charset="0"/>
              </a:rPr>
              <a:t>Образование качественных прилагательных «Назови, какая погода?»</a:t>
            </a:r>
            <a:endParaRPr lang="ru-RU" sz="3200" dirty="0">
              <a:solidFill>
                <a:srgbClr val="00B0F0"/>
              </a:solidFill>
              <a:latin typeface="Times New Roman" pitchFamily="18" charset="0"/>
              <a:cs typeface="Times New Roman" pitchFamily="18" charset="0"/>
            </a:endParaRPr>
          </a:p>
        </p:txBody>
      </p:sp>
      <p:sp>
        <p:nvSpPr>
          <p:cNvPr id="3" name="Содержимое 2"/>
          <p:cNvSpPr>
            <a:spLocks noGrp="1"/>
          </p:cNvSpPr>
          <p:nvPr>
            <p:ph idx="1"/>
          </p:nvPr>
        </p:nvSpPr>
        <p:spPr>
          <a:xfrm>
            <a:off x="357158" y="1214422"/>
            <a:ext cx="8329642" cy="4911741"/>
          </a:xfrm>
        </p:spPr>
        <p:txBody>
          <a:bodyPr>
            <a:noAutofit/>
          </a:bodyPr>
          <a:lstStyle/>
          <a:p>
            <a:r>
              <a:rPr lang="ru-RU" dirty="0" smtClean="0">
                <a:solidFill>
                  <a:srgbClr val="00B0F0"/>
                </a:solidFill>
                <a:latin typeface="Times New Roman" pitchFamily="18" charset="0"/>
                <a:cs typeface="Times New Roman" pitchFamily="18" charset="0"/>
              </a:rPr>
              <a:t>Какая </a:t>
            </a:r>
            <a:r>
              <a:rPr lang="ru-RU" dirty="0" smtClean="0">
                <a:solidFill>
                  <a:srgbClr val="00B0F0"/>
                </a:solidFill>
                <a:latin typeface="Times New Roman" pitchFamily="18" charset="0"/>
                <a:cs typeface="Times New Roman" pitchFamily="18" charset="0"/>
              </a:rPr>
              <a:t>погода бывает осенью, если идет дождь? — дождливая,</a:t>
            </a:r>
            <a:br>
              <a:rPr lang="ru-RU" dirty="0" smtClean="0">
                <a:solidFill>
                  <a:srgbClr val="00B0F0"/>
                </a:solidFill>
                <a:latin typeface="Times New Roman" pitchFamily="18" charset="0"/>
                <a:cs typeface="Times New Roman" pitchFamily="18" charset="0"/>
              </a:rPr>
            </a:br>
            <a:r>
              <a:rPr lang="ru-RU" dirty="0" smtClean="0">
                <a:solidFill>
                  <a:srgbClr val="00B0F0"/>
                </a:solidFill>
                <a:latin typeface="Times New Roman" pitchFamily="18" charset="0"/>
                <a:cs typeface="Times New Roman" pitchFamily="18" charset="0"/>
              </a:rPr>
              <a:t>... дует ветер — ветреная;</a:t>
            </a:r>
            <a:br>
              <a:rPr lang="ru-RU" dirty="0" smtClean="0">
                <a:solidFill>
                  <a:srgbClr val="00B0F0"/>
                </a:solidFill>
                <a:latin typeface="Times New Roman" pitchFamily="18" charset="0"/>
                <a:cs typeface="Times New Roman" pitchFamily="18" charset="0"/>
              </a:rPr>
            </a:br>
            <a:r>
              <a:rPr lang="ru-RU" dirty="0" smtClean="0">
                <a:solidFill>
                  <a:srgbClr val="00B0F0"/>
                </a:solidFill>
                <a:latin typeface="Times New Roman" pitchFamily="18" charset="0"/>
                <a:cs typeface="Times New Roman" pitchFamily="18" charset="0"/>
              </a:rPr>
              <a:t>если на улице холодно, какая погода? — холодная;</a:t>
            </a:r>
            <a:br>
              <a:rPr lang="ru-RU" dirty="0" smtClean="0">
                <a:solidFill>
                  <a:srgbClr val="00B0F0"/>
                </a:solidFill>
                <a:latin typeface="Times New Roman" pitchFamily="18" charset="0"/>
                <a:cs typeface="Times New Roman" pitchFamily="18" charset="0"/>
              </a:rPr>
            </a:br>
            <a:r>
              <a:rPr lang="ru-RU" dirty="0" smtClean="0">
                <a:solidFill>
                  <a:srgbClr val="00B0F0"/>
                </a:solidFill>
                <a:latin typeface="Times New Roman" pitchFamily="18" charset="0"/>
                <a:cs typeface="Times New Roman" pitchFamily="18" charset="0"/>
              </a:rPr>
              <a:t>если пасмурно — пасмурная,</a:t>
            </a:r>
            <a:br>
              <a:rPr lang="ru-RU" dirty="0" smtClean="0">
                <a:solidFill>
                  <a:srgbClr val="00B0F0"/>
                </a:solidFill>
                <a:latin typeface="Times New Roman" pitchFamily="18" charset="0"/>
                <a:cs typeface="Times New Roman" pitchFamily="18" charset="0"/>
              </a:rPr>
            </a:br>
            <a:r>
              <a:rPr lang="ru-RU" dirty="0" smtClean="0">
                <a:solidFill>
                  <a:srgbClr val="00B0F0"/>
                </a:solidFill>
                <a:latin typeface="Times New Roman" pitchFamily="18" charset="0"/>
                <a:cs typeface="Times New Roman" pitchFamily="18" charset="0"/>
              </a:rPr>
              <a:t>... сыро — сырая,</a:t>
            </a:r>
            <a:br>
              <a:rPr lang="ru-RU" dirty="0" smtClean="0">
                <a:solidFill>
                  <a:srgbClr val="00B0F0"/>
                </a:solidFill>
                <a:latin typeface="Times New Roman" pitchFamily="18" charset="0"/>
                <a:cs typeface="Times New Roman" pitchFamily="18" charset="0"/>
              </a:rPr>
            </a:br>
            <a:r>
              <a:rPr lang="ru-RU" dirty="0" smtClean="0">
                <a:solidFill>
                  <a:srgbClr val="00B0F0"/>
                </a:solidFill>
                <a:latin typeface="Times New Roman" pitchFamily="18" charset="0"/>
                <a:cs typeface="Times New Roman" pitchFamily="18" charset="0"/>
              </a:rPr>
              <a:t>... хмуро — хмурая,</a:t>
            </a:r>
            <a:br>
              <a:rPr lang="ru-RU" dirty="0" smtClean="0">
                <a:solidFill>
                  <a:srgbClr val="00B0F0"/>
                </a:solidFill>
                <a:latin typeface="Times New Roman" pitchFamily="18" charset="0"/>
                <a:cs typeface="Times New Roman" pitchFamily="18" charset="0"/>
              </a:rPr>
            </a:br>
            <a:r>
              <a:rPr lang="ru-RU" dirty="0" smtClean="0">
                <a:solidFill>
                  <a:srgbClr val="00B0F0"/>
                </a:solidFill>
                <a:latin typeface="Times New Roman" pitchFamily="18" charset="0"/>
                <a:cs typeface="Times New Roman" pitchFamily="18" charset="0"/>
              </a:rPr>
              <a:t>... солнечно — солнечная,</a:t>
            </a:r>
            <a:br>
              <a:rPr lang="ru-RU" dirty="0" smtClean="0">
                <a:solidFill>
                  <a:srgbClr val="00B0F0"/>
                </a:solidFill>
                <a:latin typeface="Times New Roman" pitchFamily="18" charset="0"/>
                <a:cs typeface="Times New Roman" pitchFamily="18" charset="0"/>
              </a:rPr>
            </a:br>
            <a:r>
              <a:rPr lang="ru-RU" dirty="0" smtClean="0">
                <a:solidFill>
                  <a:srgbClr val="00B0F0"/>
                </a:solidFill>
                <a:latin typeface="Times New Roman" pitchFamily="18" charset="0"/>
                <a:cs typeface="Times New Roman" pitchFamily="18" charset="0"/>
              </a:rPr>
              <a:t>... ясно — ясная.</a:t>
            </a:r>
            <a:endParaRPr lang="ru-RU"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FF00"/>
                </a:solidFill>
                <a:latin typeface="Times New Roman" pitchFamily="18" charset="0"/>
                <a:cs typeface="Times New Roman" pitchFamily="18" charset="0"/>
              </a:rPr>
              <a:t>Поиск антонимов «Скажи наоборот»</a:t>
            </a:r>
            <a:r>
              <a:rPr lang="ru-RU" sz="3200" dirty="0" smtClean="0">
                <a:solidFill>
                  <a:srgbClr val="FFFF00"/>
                </a:solidFill>
                <a:latin typeface="Times New Roman" pitchFamily="18" charset="0"/>
                <a:cs typeface="Times New Roman" pitchFamily="18" charset="0"/>
              </a:rPr>
              <a:t/>
            </a:r>
            <a:br>
              <a:rPr lang="ru-RU" sz="3200" dirty="0" smtClean="0">
                <a:solidFill>
                  <a:srgbClr val="FFFF00"/>
                </a:solidFill>
                <a:latin typeface="Times New Roman" pitchFamily="18" charset="0"/>
                <a:cs typeface="Times New Roman" pitchFamily="18" charset="0"/>
              </a:rPr>
            </a:br>
            <a:endParaRPr lang="ru-RU" sz="3200"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928670"/>
            <a:ext cx="8258204" cy="5197493"/>
          </a:xfrm>
        </p:spPr>
        <p:txBody>
          <a:bodyPr>
            <a:normAutofit/>
          </a:bodyPr>
          <a:lstStyle/>
          <a:p>
            <a:r>
              <a:rPr lang="ru-RU" sz="4000" dirty="0" smtClean="0">
                <a:solidFill>
                  <a:srgbClr val="FFFF00"/>
                </a:solidFill>
                <a:latin typeface="Times New Roman" pitchFamily="18" charset="0"/>
                <a:cs typeface="Times New Roman" pitchFamily="18" charset="0"/>
              </a:rPr>
              <a:t>Осень </a:t>
            </a:r>
            <a:r>
              <a:rPr lang="ru-RU" sz="4000" dirty="0" smtClean="0">
                <a:solidFill>
                  <a:srgbClr val="FFFF00"/>
                </a:solidFill>
                <a:latin typeface="Times New Roman" pitchFamily="18" charset="0"/>
                <a:cs typeface="Times New Roman" pitchFamily="18" charset="0"/>
              </a:rPr>
              <a:t>ранняя — осень поздняя,</a:t>
            </a:r>
            <a:br>
              <a:rPr lang="ru-RU" sz="4000" dirty="0" smtClean="0">
                <a:solidFill>
                  <a:srgbClr val="FFFF00"/>
                </a:solidFill>
                <a:latin typeface="Times New Roman" pitchFamily="18" charset="0"/>
                <a:cs typeface="Times New Roman" pitchFamily="18" charset="0"/>
              </a:rPr>
            </a:br>
            <a:r>
              <a:rPr lang="ru-RU" sz="4000" dirty="0" smtClean="0">
                <a:solidFill>
                  <a:srgbClr val="FFFF00"/>
                </a:solidFill>
                <a:latin typeface="Times New Roman" pitchFamily="18" charset="0"/>
                <a:cs typeface="Times New Roman" pitchFamily="18" charset="0"/>
              </a:rPr>
              <a:t>день веселый — день грустный,</a:t>
            </a:r>
            <a:br>
              <a:rPr lang="ru-RU" sz="4000" dirty="0" smtClean="0">
                <a:solidFill>
                  <a:srgbClr val="FFFF00"/>
                </a:solidFill>
                <a:latin typeface="Times New Roman" pitchFamily="18" charset="0"/>
                <a:cs typeface="Times New Roman" pitchFamily="18" charset="0"/>
              </a:rPr>
            </a:br>
            <a:r>
              <a:rPr lang="ru-RU" sz="4000" dirty="0" smtClean="0">
                <a:solidFill>
                  <a:srgbClr val="FFFF00"/>
                </a:solidFill>
                <a:latin typeface="Times New Roman" pitchFamily="18" charset="0"/>
                <a:cs typeface="Times New Roman" pitchFamily="18" charset="0"/>
              </a:rPr>
              <a:t>день солнечный — день пасмурный,</a:t>
            </a:r>
            <a:br>
              <a:rPr lang="ru-RU" sz="4000" dirty="0" smtClean="0">
                <a:solidFill>
                  <a:srgbClr val="FFFF00"/>
                </a:solidFill>
                <a:latin typeface="Times New Roman" pitchFamily="18" charset="0"/>
                <a:cs typeface="Times New Roman" pitchFamily="18" charset="0"/>
              </a:rPr>
            </a:br>
            <a:r>
              <a:rPr lang="ru-RU" sz="4000" dirty="0" smtClean="0">
                <a:solidFill>
                  <a:srgbClr val="FFFF00"/>
                </a:solidFill>
                <a:latin typeface="Times New Roman" pitchFamily="18" charset="0"/>
                <a:cs typeface="Times New Roman" pitchFamily="18" charset="0"/>
              </a:rPr>
              <a:t>облако белое — туча черная,</a:t>
            </a:r>
            <a:br>
              <a:rPr lang="ru-RU" sz="4000" dirty="0" smtClean="0">
                <a:solidFill>
                  <a:srgbClr val="FFFF00"/>
                </a:solidFill>
                <a:latin typeface="Times New Roman" pitchFamily="18" charset="0"/>
                <a:cs typeface="Times New Roman" pitchFamily="18" charset="0"/>
              </a:rPr>
            </a:br>
            <a:r>
              <a:rPr lang="ru-RU" sz="4000" dirty="0" smtClean="0">
                <a:solidFill>
                  <a:srgbClr val="FFFF00"/>
                </a:solidFill>
                <a:latin typeface="Times New Roman" pitchFamily="18" charset="0"/>
                <a:cs typeface="Times New Roman" pitchFamily="18" charset="0"/>
              </a:rPr>
              <a:t>... холодная — жаркая,</a:t>
            </a:r>
            <a:br>
              <a:rPr lang="ru-RU" sz="4000" dirty="0" smtClean="0">
                <a:solidFill>
                  <a:srgbClr val="FFFF00"/>
                </a:solidFill>
                <a:latin typeface="Times New Roman" pitchFamily="18" charset="0"/>
                <a:cs typeface="Times New Roman" pitchFamily="18" charset="0"/>
              </a:rPr>
            </a:br>
            <a:r>
              <a:rPr lang="ru-RU" sz="4000" dirty="0" smtClean="0">
                <a:solidFill>
                  <a:srgbClr val="FFFF00"/>
                </a:solidFill>
                <a:latin typeface="Times New Roman" pitchFamily="18" charset="0"/>
                <a:cs typeface="Times New Roman" pitchFamily="18" charset="0"/>
              </a:rPr>
              <a:t>... хорошая — плохая.</a:t>
            </a:r>
            <a:endParaRPr lang="ru-RU" sz="40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00B050"/>
                </a:solidFill>
                <a:latin typeface="Times New Roman" pitchFamily="18" charset="0"/>
                <a:cs typeface="Times New Roman" pitchFamily="18" charset="0"/>
              </a:rPr>
              <a:t>Поиск соответствующего понятия</a:t>
            </a:r>
            <a:r>
              <a:rPr lang="ru-RU" sz="3200" dirty="0" smtClean="0">
                <a:solidFill>
                  <a:srgbClr val="00B050"/>
                </a:solidFill>
                <a:latin typeface="Times New Roman" pitchFamily="18" charset="0"/>
                <a:cs typeface="Times New Roman" pitchFamily="18" charset="0"/>
              </a:rPr>
              <a:t/>
            </a:r>
            <a:br>
              <a:rPr lang="ru-RU" sz="3200" dirty="0" smtClean="0">
                <a:solidFill>
                  <a:srgbClr val="00B050"/>
                </a:solidFill>
                <a:latin typeface="Times New Roman" pitchFamily="18" charset="0"/>
                <a:cs typeface="Times New Roman" pitchFamily="18" charset="0"/>
              </a:rPr>
            </a:br>
            <a:r>
              <a:rPr lang="ru-RU" sz="3200" b="1" dirty="0" smtClean="0">
                <a:solidFill>
                  <a:srgbClr val="00B050"/>
                </a:solidFill>
                <a:latin typeface="Times New Roman" pitchFamily="18" charset="0"/>
                <a:cs typeface="Times New Roman" pitchFamily="18" charset="0"/>
              </a:rPr>
              <a:t>«Я начну, а ты закончи»</a:t>
            </a:r>
            <a:endParaRPr lang="ru-RU" sz="3200" dirty="0">
              <a:solidFill>
                <a:srgbClr val="00B05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dirty="0" smtClean="0">
                <a:solidFill>
                  <a:srgbClr val="00B050"/>
                </a:solidFill>
              </a:rPr>
              <a:t>Люди </a:t>
            </a:r>
            <a:r>
              <a:rPr lang="ru-RU" dirty="0" smtClean="0">
                <a:solidFill>
                  <a:srgbClr val="00B050"/>
                </a:solidFill>
              </a:rPr>
              <a:t>осенью одеты, (во что?) — ... ;</a:t>
            </a:r>
            <a:br>
              <a:rPr lang="ru-RU" dirty="0" smtClean="0">
                <a:solidFill>
                  <a:srgbClr val="00B050"/>
                </a:solidFill>
              </a:rPr>
            </a:br>
            <a:r>
              <a:rPr lang="ru-RU" dirty="0" smtClean="0">
                <a:solidFill>
                  <a:srgbClr val="00B050"/>
                </a:solidFill>
              </a:rPr>
              <a:t>школьники идут с портфелями (куда?) — ... ;</a:t>
            </a:r>
            <a:br>
              <a:rPr lang="ru-RU" dirty="0" smtClean="0">
                <a:solidFill>
                  <a:srgbClr val="00B050"/>
                </a:solidFill>
              </a:rPr>
            </a:br>
            <a:r>
              <a:rPr lang="ru-RU" dirty="0" smtClean="0">
                <a:solidFill>
                  <a:srgbClr val="00B050"/>
                </a:solidFill>
              </a:rPr>
              <a:t>листья на деревьях стали (какими?) — ... ;</a:t>
            </a:r>
            <a:br>
              <a:rPr lang="ru-RU" dirty="0" smtClean="0">
                <a:solidFill>
                  <a:srgbClr val="00B050"/>
                </a:solidFill>
              </a:rPr>
            </a:br>
            <a:r>
              <a:rPr lang="ru-RU" dirty="0" smtClean="0">
                <a:solidFill>
                  <a:srgbClr val="00B050"/>
                </a:solidFill>
              </a:rPr>
              <a:t>цветы на клумбах (что сделали?) — ... ;</a:t>
            </a:r>
            <a:br>
              <a:rPr lang="ru-RU" dirty="0" smtClean="0">
                <a:solidFill>
                  <a:srgbClr val="00B050"/>
                </a:solidFill>
              </a:rPr>
            </a:br>
            <a:r>
              <a:rPr lang="ru-RU" dirty="0" smtClean="0">
                <a:solidFill>
                  <a:srgbClr val="00B050"/>
                </a:solidFill>
              </a:rPr>
              <a:t>птицы улетают (куда?) — ... ;</a:t>
            </a:r>
            <a:br>
              <a:rPr lang="ru-RU" dirty="0" smtClean="0">
                <a:solidFill>
                  <a:srgbClr val="00B050"/>
                </a:solidFill>
              </a:rPr>
            </a:br>
            <a:r>
              <a:rPr lang="ru-RU" dirty="0" smtClean="0">
                <a:solidFill>
                  <a:srgbClr val="00B050"/>
                </a:solidFill>
              </a:rPr>
              <a:t>звери делают на зиму (что?) — ... ;</a:t>
            </a:r>
            <a:br>
              <a:rPr lang="ru-RU" dirty="0" smtClean="0">
                <a:solidFill>
                  <a:srgbClr val="00B050"/>
                </a:solidFill>
              </a:rPr>
            </a:br>
            <a:r>
              <a:rPr lang="ru-RU" dirty="0" smtClean="0">
                <a:solidFill>
                  <a:srgbClr val="00B050"/>
                </a:solidFill>
              </a:rPr>
              <a:t>люди собирают в лесах, садах, на полях и огородах (что?) — </a:t>
            </a:r>
            <a:endParaRPr lang="ru-RU"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6766" cy="939784"/>
          </a:xfrm>
        </p:spPr>
        <p:txBody>
          <a:bodyPr/>
          <a:lstStyle/>
          <a:p>
            <a:r>
              <a:rPr lang="ru-RU" dirty="0" smtClean="0">
                <a:solidFill>
                  <a:srgbClr val="FFFF00"/>
                </a:solidFill>
                <a:latin typeface="Times New Roman" pitchFamily="18" charset="0"/>
                <a:cs typeface="Times New Roman" pitchFamily="18" charset="0"/>
              </a:rPr>
              <a:t>Разучить стихотворение</a:t>
            </a:r>
            <a:endParaRPr lang="ru-RU"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071546"/>
            <a:ext cx="8472518" cy="5500726"/>
          </a:xfrm>
        </p:spPr>
        <p:txBody>
          <a:bodyPr numCol="2">
            <a:normAutofit/>
          </a:bodyPr>
          <a:lstStyle/>
          <a:p>
            <a:pPr>
              <a:spcBef>
                <a:spcPts val="0"/>
              </a:spcBef>
            </a:pPr>
            <a:r>
              <a:rPr lang="ru-RU" sz="1800" b="1" dirty="0" smtClean="0">
                <a:solidFill>
                  <a:srgbClr val="00B050"/>
                </a:solidFill>
                <a:latin typeface="Times New Roman" pitchFamily="18" charset="0"/>
                <a:cs typeface="Times New Roman" pitchFamily="18" charset="0"/>
              </a:rPr>
              <a:t>Осень</a:t>
            </a:r>
            <a:endParaRPr lang="ru-RU" sz="1800" dirty="0" smtClean="0">
              <a:solidFill>
                <a:srgbClr val="00B050"/>
              </a:solidFill>
              <a:latin typeface="Times New Roman" pitchFamily="18" charset="0"/>
              <a:cs typeface="Times New Roman" pitchFamily="18" charset="0"/>
            </a:endParaRPr>
          </a:p>
          <a:p>
            <a:pPr>
              <a:spcBef>
                <a:spcPts val="0"/>
              </a:spcBef>
            </a:pPr>
            <a:r>
              <a:rPr lang="ru-RU" sz="1800" dirty="0" smtClean="0">
                <a:solidFill>
                  <a:srgbClr val="00B050"/>
                </a:solidFill>
                <a:latin typeface="Times New Roman" pitchFamily="18" charset="0"/>
                <a:cs typeface="Times New Roman" pitchFamily="18" charset="0"/>
              </a:rPr>
              <a:t>Кричит ворона в небе:</a:t>
            </a:r>
          </a:p>
          <a:p>
            <a:pPr>
              <a:spcBef>
                <a:spcPts val="0"/>
              </a:spcBef>
            </a:pPr>
            <a:r>
              <a:rPr lang="ru-RU" sz="1800" dirty="0" smtClean="0">
                <a:solidFill>
                  <a:srgbClr val="00B050"/>
                </a:solidFill>
                <a:latin typeface="Times New Roman" pitchFamily="18" charset="0"/>
                <a:cs typeface="Times New Roman" pitchFamily="18" charset="0"/>
              </a:rPr>
              <a:t>- </a:t>
            </a:r>
            <a:r>
              <a:rPr lang="ru-RU" sz="1800" dirty="0" err="1" smtClean="0">
                <a:solidFill>
                  <a:srgbClr val="00B050"/>
                </a:solidFill>
                <a:latin typeface="Times New Roman" pitchFamily="18" charset="0"/>
                <a:cs typeface="Times New Roman" pitchFamily="18" charset="0"/>
              </a:rPr>
              <a:t>Кар-р</a:t>
            </a:r>
            <a:r>
              <a:rPr lang="ru-RU" sz="1800" dirty="0" smtClean="0">
                <a:solidFill>
                  <a:srgbClr val="00B050"/>
                </a:solidFill>
                <a:latin typeface="Times New Roman" pitchFamily="18" charset="0"/>
                <a:cs typeface="Times New Roman" pitchFamily="18" charset="0"/>
              </a:rPr>
              <a:t>!</a:t>
            </a:r>
          </a:p>
          <a:p>
            <a:pPr>
              <a:spcBef>
                <a:spcPts val="0"/>
              </a:spcBef>
            </a:pPr>
            <a:r>
              <a:rPr lang="ru-RU" sz="1800" dirty="0" smtClean="0">
                <a:solidFill>
                  <a:srgbClr val="00B050"/>
                </a:solidFill>
                <a:latin typeface="Times New Roman" pitchFamily="18" charset="0"/>
                <a:cs typeface="Times New Roman" pitchFamily="18" charset="0"/>
              </a:rPr>
              <a:t>В лесу </a:t>
            </a:r>
            <a:r>
              <a:rPr lang="ru-RU" sz="1800" dirty="0" err="1" smtClean="0">
                <a:solidFill>
                  <a:srgbClr val="00B050"/>
                </a:solidFill>
                <a:latin typeface="Times New Roman" pitchFamily="18" charset="0"/>
                <a:cs typeface="Times New Roman" pitchFamily="18" charset="0"/>
              </a:rPr>
              <a:t>пожар-р</a:t>
            </a:r>
            <a:r>
              <a:rPr lang="ru-RU" sz="1800" dirty="0" smtClean="0">
                <a:solidFill>
                  <a:srgbClr val="00B050"/>
                </a:solidFill>
                <a:latin typeface="Times New Roman" pitchFamily="18" charset="0"/>
                <a:cs typeface="Times New Roman" pitchFamily="18" charset="0"/>
              </a:rPr>
              <a:t>, в лесу </a:t>
            </a:r>
            <a:r>
              <a:rPr lang="ru-RU" sz="1800" dirty="0" err="1" smtClean="0">
                <a:solidFill>
                  <a:srgbClr val="00B050"/>
                </a:solidFill>
                <a:latin typeface="Times New Roman" pitchFamily="18" charset="0"/>
                <a:cs typeface="Times New Roman" pitchFamily="18" charset="0"/>
              </a:rPr>
              <a:t>пожар-р</a:t>
            </a:r>
            <a:r>
              <a:rPr lang="ru-RU" sz="1800" dirty="0" smtClean="0">
                <a:solidFill>
                  <a:srgbClr val="00B050"/>
                </a:solidFill>
                <a:latin typeface="Times New Roman" pitchFamily="18" charset="0"/>
                <a:cs typeface="Times New Roman" pitchFamily="18" charset="0"/>
              </a:rPr>
              <a:t>!</a:t>
            </a:r>
          </a:p>
          <a:p>
            <a:pPr>
              <a:spcBef>
                <a:spcPts val="0"/>
              </a:spcBef>
            </a:pPr>
            <a:r>
              <a:rPr lang="ru-RU" sz="1800" dirty="0" smtClean="0">
                <a:solidFill>
                  <a:srgbClr val="00B050"/>
                </a:solidFill>
                <a:latin typeface="Times New Roman" pitchFamily="18" charset="0"/>
                <a:cs typeface="Times New Roman" pitchFamily="18" charset="0"/>
              </a:rPr>
              <a:t>А было просто очень:</a:t>
            </a:r>
          </a:p>
          <a:p>
            <a:pPr>
              <a:spcBef>
                <a:spcPts val="0"/>
              </a:spcBef>
            </a:pPr>
            <a:r>
              <a:rPr lang="ru-RU" sz="1800" dirty="0" smtClean="0">
                <a:solidFill>
                  <a:srgbClr val="00B050"/>
                </a:solidFill>
                <a:latin typeface="Times New Roman" pitchFamily="18" charset="0"/>
                <a:cs typeface="Times New Roman" pitchFamily="18" charset="0"/>
              </a:rPr>
              <a:t>В нем поселилась осень.</a:t>
            </a:r>
          </a:p>
          <a:p>
            <a:pPr>
              <a:spcBef>
                <a:spcPts val="0"/>
              </a:spcBef>
            </a:pPr>
            <a:r>
              <a:rPr lang="ru-RU" sz="1800" i="1" dirty="0" smtClean="0">
                <a:solidFill>
                  <a:srgbClr val="00B050"/>
                </a:solidFill>
                <a:latin typeface="Times New Roman" pitchFamily="18" charset="0"/>
                <a:cs typeface="Times New Roman" pitchFamily="18" charset="0"/>
              </a:rPr>
              <a:t>Е. </a:t>
            </a:r>
            <a:r>
              <a:rPr lang="ru-RU" sz="1800" i="1" dirty="0" err="1" smtClean="0">
                <a:solidFill>
                  <a:srgbClr val="00B050"/>
                </a:solidFill>
                <a:latin typeface="Times New Roman" pitchFamily="18" charset="0"/>
                <a:cs typeface="Times New Roman" pitchFamily="18" charset="0"/>
              </a:rPr>
              <a:t>Интулов</a:t>
            </a:r>
            <a:endParaRPr lang="ru-RU" sz="1800" dirty="0" smtClean="0">
              <a:solidFill>
                <a:srgbClr val="00B050"/>
              </a:solidFill>
              <a:latin typeface="Times New Roman" pitchFamily="18" charset="0"/>
              <a:cs typeface="Times New Roman" pitchFamily="18" charset="0"/>
            </a:endParaRPr>
          </a:p>
          <a:p>
            <a:r>
              <a:rPr lang="ru-RU" sz="1800" dirty="0" smtClean="0">
                <a:solidFill>
                  <a:srgbClr val="FF0000"/>
                </a:solidFill>
                <a:latin typeface="Times New Roman" pitchFamily="18" charset="0"/>
                <a:cs typeface="Times New Roman" pitchFamily="18" charset="0"/>
              </a:rPr>
              <a:t>Нельзя нам на свете прожить без чудес,</a:t>
            </a:r>
          </a:p>
          <a:p>
            <a:r>
              <a:rPr lang="ru-RU" sz="1800" dirty="0" smtClean="0">
                <a:solidFill>
                  <a:srgbClr val="FF0000"/>
                </a:solidFill>
                <a:latin typeface="Times New Roman" pitchFamily="18" charset="0"/>
                <a:cs typeface="Times New Roman" pitchFamily="18" charset="0"/>
              </a:rPr>
              <a:t>Они нас повсюду встречают.</a:t>
            </a:r>
          </a:p>
          <a:p>
            <a:r>
              <a:rPr lang="ru-RU" sz="1800" dirty="0" smtClean="0">
                <a:solidFill>
                  <a:srgbClr val="FF0000"/>
                </a:solidFill>
                <a:latin typeface="Times New Roman" pitchFamily="18" charset="0"/>
                <a:cs typeface="Times New Roman" pitchFamily="18" charset="0"/>
              </a:rPr>
              <a:t>Волшебный, осенний и сказочный лес</a:t>
            </a:r>
          </a:p>
          <a:p>
            <a:r>
              <a:rPr lang="ru-RU" sz="1800" dirty="0" smtClean="0">
                <a:solidFill>
                  <a:srgbClr val="FF0000"/>
                </a:solidFill>
                <a:latin typeface="Times New Roman" pitchFamily="18" charset="0"/>
                <a:cs typeface="Times New Roman" pitchFamily="18" charset="0"/>
              </a:rPr>
              <a:t>Нас в гости к себе приглашает.</a:t>
            </a:r>
          </a:p>
          <a:p>
            <a:r>
              <a:rPr lang="ru-RU" sz="1800" dirty="0" smtClean="0">
                <a:solidFill>
                  <a:srgbClr val="FF0000"/>
                </a:solidFill>
                <a:latin typeface="Times New Roman" pitchFamily="18" charset="0"/>
                <a:cs typeface="Times New Roman" pitchFamily="18" charset="0"/>
              </a:rPr>
              <a:t>Закружится ветер под песню дождя,</a:t>
            </a:r>
          </a:p>
          <a:p>
            <a:r>
              <a:rPr lang="ru-RU" sz="1800" dirty="0" smtClean="0">
                <a:solidFill>
                  <a:srgbClr val="FF0000"/>
                </a:solidFill>
                <a:latin typeface="Times New Roman" pitchFamily="18" charset="0"/>
                <a:cs typeface="Times New Roman" pitchFamily="18" charset="0"/>
              </a:rPr>
              <a:t>Листочки нам под ноги бросит.</a:t>
            </a:r>
          </a:p>
          <a:p>
            <a:r>
              <a:rPr lang="ru-RU" sz="1800" dirty="0" smtClean="0">
                <a:solidFill>
                  <a:srgbClr val="FF0000"/>
                </a:solidFill>
                <a:latin typeface="Times New Roman" pitchFamily="18" charset="0"/>
                <a:cs typeface="Times New Roman" pitchFamily="18" charset="0"/>
              </a:rPr>
              <a:t>Такая красивая это пора:</a:t>
            </a:r>
          </a:p>
          <a:p>
            <a:r>
              <a:rPr lang="ru-RU" sz="1800" dirty="0" smtClean="0">
                <a:solidFill>
                  <a:srgbClr val="FF0000"/>
                </a:solidFill>
                <a:latin typeface="Times New Roman" pitchFamily="18" charset="0"/>
                <a:cs typeface="Times New Roman" pitchFamily="18" charset="0"/>
              </a:rPr>
              <a:t>Пришла к нам опять Чудо-Осень.</a:t>
            </a:r>
          </a:p>
          <a:p>
            <a:r>
              <a:rPr lang="ru-RU" sz="1800" i="1" dirty="0" smtClean="0">
                <a:solidFill>
                  <a:srgbClr val="FF0000"/>
                </a:solidFill>
                <a:latin typeface="Times New Roman" pitchFamily="18" charset="0"/>
                <a:cs typeface="Times New Roman" pitchFamily="18" charset="0"/>
              </a:rPr>
              <a:t>М. Сидорова</a:t>
            </a:r>
            <a:endParaRPr lang="ru-RU" sz="1800" dirty="0" smtClean="0">
              <a:solidFill>
                <a:srgbClr val="FF0000"/>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72452" cy="654032"/>
          </a:xfrm>
        </p:spPr>
        <p:txBody>
          <a:bodyPr/>
          <a:lstStyle/>
          <a:p>
            <a:r>
              <a:rPr lang="ru-RU" sz="2400" b="1" dirty="0" smtClean="0">
                <a:solidFill>
                  <a:srgbClr val="00B050"/>
                </a:solidFill>
                <a:latin typeface="Times New Roman" pitchFamily="18" charset="0"/>
                <a:cs typeface="Times New Roman" pitchFamily="18" charset="0"/>
              </a:rPr>
              <a:t>Пересказ рассказа «Осень»</a:t>
            </a:r>
            <a:r>
              <a:rPr lang="ru-RU" sz="2400" b="1"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857232"/>
            <a:ext cx="8258204" cy="5268931"/>
          </a:xfrm>
        </p:spPr>
        <p:txBody>
          <a:bodyPr>
            <a:normAutofit fontScale="40000" lnSpcReduction="20000"/>
          </a:bodyPr>
          <a:lstStyle/>
          <a:p>
            <a:r>
              <a:rPr lang="ru-RU" dirty="0" smtClean="0">
                <a:solidFill>
                  <a:srgbClr val="00B050"/>
                </a:solidFill>
              </a:rPr>
              <a:t/>
            </a:r>
            <a:br>
              <a:rPr lang="ru-RU" dirty="0" smtClean="0">
                <a:solidFill>
                  <a:srgbClr val="00B050"/>
                </a:solidFill>
              </a:rPr>
            </a:br>
            <a:r>
              <a:rPr lang="ru-RU" sz="5100" dirty="0" smtClean="0">
                <a:solidFill>
                  <a:srgbClr val="00B050"/>
                </a:solidFill>
              </a:rPr>
              <a:t>После лета наступает осень. Листья на деревьях, кустах желтеют, краснеют, опадают. Небо часто покрыто тучами, идут дожди. Они не такие, как летом, — теплые и сильные, а мелкие и холодные.</a:t>
            </a:r>
            <a:br>
              <a:rPr lang="ru-RU" sz="5100" dirty="0" smtClean="0">
                <a:solidFill>
                  <a:srgbClr val="00B050"/>
                </a:solidFill>
              </a:rPr>
            </a:br>
            <a:r>
              <a:rPr lang="ru-RU" sz="5100" dirty="0" smtClean="0">
                <a:solidFill>
                  <a:srgbClr val="00B050"/>
                </a:solidFill>
              </a:rPr>
              <a:t>В начале осени еще много теплых дней, солнышко еще греет, в цветниках много цветов. Это золотая осень. Кругом красиво. К концу осени солнечных дней мало, солнце греет плохо, становится холодно. Вода от холода замерзает, иногда выпадает снег, но от дневного тепла он тает. Почти все деревья стоят голые, цветы завяли. Становится холодно, поэтому птицы улетают на юг. Это перелетные птицы. Животные тоже готовятся к зиме. Одни укладываются спать на всю зиму, сделав за лето запасы жира (медведь, еж, барсук), другие меняют шубку на более теплую (заяц, белка), многие животные запасают корм на зиму (белки, мыши).</a:t>
            </a:r>
            <a:br>
              <a:rPr lang="ru-RU" sz="5100" dirty="0" smtClean="0">
                <a:solidFill>
                  <a:srgbClr val="00B050"/>
                </a:solidFill>
              </a:rPr>
            </a:br>
            <a:r>
              <a:rPr lang="ru-RU" sz="5100" dirty="0" smtClean="0">
                <a:solidFill>
                  <a:srgbClr val="00B050"/>
                </a:solidFill>
              </a:rPr>
              <a:t>Насекомые прячутся в старые пни, коряги, забираются под кору. В лесу тихо и пустынно.</a:t>
            </a:r>
            <a:br>
              <a:rPr lang="ru-RU" sz="5100" dirty="0" smtClean="0">
                <a:solidFill>
                  <a:srgbClr val="00B050"/>
                </a:solidFill>
              </a:rPr>
            </a:br>
            <a:r>
              <a:rPr lang="ru-RU" sz="5100" dirty="0" smtClean="0">
                <a:solidFill>
                  <a:srgbClr val="00B050"/>
                </a:solidFill>
              </a:rPr>
              <a:t>Осенью убирают урожай: овощи на огороде, фрукты — в саду.</a:t>
            </a:r>
            <a:br>
              <a:rPr lang="ru-RU" sz="5100" dirty="0" smtClean="0">
                <a:solidFill>
                  <a:srgbClr val="00B050"/>
                </a:solidFill>
              </a:rPr>
            </a:br>
            <a:r>
              <a:rPr lang="ru-RU" sz="5100" dirty="0" smtClean="0">
                <a:solidFill>
                  <a:srgbClr val="00B050"/>
                </a:solidFill>
              </a:rPr>
              <a:t>Люди одеваются теплее: надевают куртки, </a:t>
            </a:r>
            <a:r>
              <a:rPr lang="ru-RU" sz="5100" dirty="0" smtClean="0">
                <a:solidFill>
                  <a:srgbClr val="00B050"/>
                </a:solidFill>
              </a:rPr>
              <a:t>шапки.</a:t>
            </a:r>
            <a:endParaRPr lang="ru-RU" sz="5100" dirty="0">
              <a:solidFill>
                <a:srgbClr val="00B05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29576" cy="868346"/>
          </a:xfrm>
        </p:spPr>
        <p:txBody>
          <a:bodyPr>
            <a:noAutofit/>
          </a:bodyPr>
          <a:lstStyle/>
          <a:p>
            <a:r>
              <a:rPr lang="ru-RU" sz="3200" b="1" dirty="0" smtClean="0">
                <a:solidFill>
                  <a:srgbClr val="00B050"/>
                </a:solidFill>
                <a:latin typeface="Times New Roman" pitchFamily="18" charset="0"/>
                <a:cs typeface="Times New Roman" pitchFamily="18" charset="0"/>
              </a:rPr>
              <a:t>Поиск фактических </a:t>
            </a:r>
            <a:r>
              <a:rPr lang="ru-RU" sz="3200" b="1" dirty="0" smtClean="0">
                <a:solidFill>
                  <a:srgbClr val="00B050"/>
                </a:solidFill>
                <a:latin typeface="Times New Roman" pitchFamily="18" charset="0"/>
                <a:cs typeface="Times New Roman" pitchFamily="18" charset="0"/>
              </a:rPr>
              <a:t>ошибок«Исправь </a:t>
            </a:r>
            <a:r>
              <a:rPr lang="ru-RU" sz="3200" b="1" dirty="0" smtClean="0">
                <a:solidFill>
                  <a:srgbClr val="00B050"/>
                </a:solidFill>
                <a:latin typeface="Times New Roman" pitchFamily="18" charset="0"/>
                <a:cs typeface="Times New Roman" pitchFamily="18" charset="0"/>
              </a:rPr>
              <a:t>ошибки»</a:t>
            </a:r>
            <a:endParaRPr lang="ru-RU" sz="3200" dirty="0">
              <a:solidFill>
                <a:srgbClr val="00B050"/>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1285860"/>
            <a:ext cx="8186766" cy="5197493"/>
          </a:xfrm>
        </p:spPr>
        <p:txBody>
          <a:bodyPr>
            <a:normAutofit/>
          </a:bodyPr>
          <a:lstStyle/>
          <a:p>
            <a:r>
              <a:rPr lang="ru-RU" dirty="0" smtClean="0">
                <a:solidFill>
                  <a:srgbClr val="00B050"/>
                </a:solidFill>
                <a:latin typeface="Times New Roman" pitchFamily="18" charset="0"/>
                <a:cs typeface="Times New Roman" pitchFamily="18" charset="0"/>
              </a:rPr>
              <a:t>Лето </a:t>
            </a:r>
            <a:r>
              <a:rPr lang="ru-RU" dirty="0" smtClean="0">
                <a:solidFill>
                  <a:srgbClr val="00B050"/>
                </a:solidFill>
                <a:latin typeface="Times New Roman" pitchFamily="18" charset="0"/>
                <a:cs typeface="Times New Roman" pitchFamily="18" charset="0"/>
              </a:rPr>
              <a:t>прошло, и наступила осень. Подули холодные ветры, завяли цветы, на деревьях распустились листочки. Звери стали делать запасы на зиму: ежик — мед, белка — орешки, медведь — капусту, лисичка — яблоки. С юга прилетели птицы.</a:t>
            </a:r>
            <a:br>
              <a:rPr lang="ru-RU" dirty="0" smtClean="0">
                <a:solidFill>
                  <a:srgbClr val="00B050"/>
                </a:solidFill>
                <a:latin typeface="Times New Roman" pitchFamily="18" charset="0"/>
                <a:cs typeface="Times New Roman" pitchFamily="18" charset="0"/>
              </a:rPr>
            </a:br>
            <a:r>
              <a:rPr lang="ru-RU" dirty="0" smtClean="0">
                <a:solidFill>
                  <a:srgbClr val="00B050"/>
                </a:solidFill>
                <a:latin typeface="Times New Roman" pitchFamily="18" charset="0"/>
                <a:cs typeface="Times New Roman" pitchFamily="18" charset="0"/>
              </a:rPr>
              <a:t>Дети надели панамки и вышли гулять во двор. Они играли в прятки, лепили снеговика и кормили крошками птиц</a:t>
            </a:r>
            <a:r>
              <a:rPr lang="ru-RU" dirty="0" smtClean="0"/>
              <a:t>.</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err="1" smtClean="0">
                <a:latin typeface="Times New Roman" pitchFamily="18" charset="0"/>
                <a:cs typeface="Times New Roman" pitchFamily="18" charset="0"/>
              </a:rPr>
              <a:t>ЗакличкаОСЕННЯЯ</a:t>
            </a:r>
            <a:endParaRPr lang="ru-RU" sz="2400"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92500"/>
          </a:bodyPr>
          <a:lstStyle/>
          <a:p>
            <a:r>
              <a:rPr lang="ru-RU" sz="2600" dirty="0" smtClean="0">
                <a:latin typeface="Times New Roman" pitchFamily="18" charset="0"/>
                <a:cs typeface="Times New Roman" pitchFamily="18" charset="0"/>
              </a:rPr>
              <a:t>Цели</a:t>
            </a:r>
            <a:r>
              <a:rPr lang="ru-RU" sz="2600" dirty="0" smtClean="0">
                <a:latin typeface="Times New Roman" pitchFamily="18" charset="0"/>
                <a:cs typeface="Times New Roman" pitchFamily="18" charset="0"/>
              </a:rPr>
              <a:t>: развивать общие речевые навыки, интонационную выразительность речи, силу голоса.</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Осень, осень,</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В гости просим.</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Погости недель восемь:</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С обильными хлебами,</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С первыми снегами,</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С листопадом и дождём</a:t>
            </a:r>
            <a:r>
              <a:rPr lang="ru-RU" sz="2600" dirty="0" smtClean="0">
                <a:latin typeface="Times New Roman" pitchFamily="18" charset="0"/>
                <a:cs typeface="Times New Roman" pitchFamily="18" charset="0"/>
              </a:rPr>
              <a:t>,</a:t>
            </a:r>
            <a:r>
              <a:rPr lang="ru-RU" sz="2600" dirty="0" smtClean="0">
                <a:latin typeface="Times New Roman" pitchFamily="18" charset="0"/>
                <a:cs typeface="Times New Roman" pitchFamily="18" charset="0"/>
              </a:rPr>
              <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С перелётным журавлём.</a:t>
            </a:r>
            <a:endParaRPr lang="ru-RU" sz="2600" dirty="0">
              <a:latin typeface="Times New Roman" pitchFamily="18" charset="0"/>
              <a:cs typeface="Times New Roman" pitchFamily="18" charset="0"/>
            </a:endParaRPr>
          </a:p>
        </p:txBody>
      </p:sp>
      <p:pic>
        <p:nvPicPr>
          <p:cNvPr id="8" name="Содержимое 7" descr="levitan-oktyabr-.jpg"/>
          <p:cNvPicPr>
            <a:picLocks noGrp="1" noChangeAspect="1"/>
          </p:cNvPicPr>
          <p:nvPr>
            <p:ph sz="half" idx="2"/>
          </p:nvPr>
        </p:nvPicPr>
        <p:blipFill>
          <a:blip r:embed="rId2"/>
          <a:stretch>
            <a:fillRect/>
          </a:stretch>
        </p:blipFill>
        <p:spPr>
          <a:xfrm>
            <a:off x="4409409" y="2285992"/>
            <a:ext cx="4277391" cy="2987593"/>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Игры осенью</a:t>
            </a:r>
            <a:endParaRPr lang="ru-RU" dirty="0">
              <a:solidFill>
                <a:srgbClr val="00B050"/>
              </a:solidFill>
            </a:endParaRPr>
          </a:p>
        </p:txBody>
      </p:sp>
      <p:pic>
        <p:nvPicPr>
          <p:cNvPr id="7" name="Содержимое 6" descr="IMG-20201009-WA0028.jpg"/>
          <p:cNvPicPr>
            <a:picLocks noGrp="1" noChangeAspect="1"/>
          </p:cNvPicPr>
          <p:nvPr>
            <p:ph sz="half" idx="2"/>
          </p:nvPr>
        </p:nvPicPr>
        <p:blipFill>
          <a:blip r:embed="rId2"/>
          <a:stretch>
            <a:fillRect/>
          </a:stretch>
        </p:blipFill>
        <p:spPr>
          <a:xfrm>
            <a:off x="596692" y="1643050"/>
            <a:ext cx="3362335" cy="4483113"/>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Содержимое 7" descr="IMG-20201009-WA0030.jpg"/>
          <p:cNvPicPr>
            <a:picLocks noGrp="1" noChangeAspect="1"/>
          </p:cNvPicPr>
          <p:nvPr>
            <p:ph sz="quarter" idx="4"/>
          </p:nvPr>
        </p:nvPicPr>
        <p:blipFill>
          <a:blip r:embed="rId3"/>
          <a:stretch>
            <a:fillRect/>
          </a:stretch>
        </p:blipFill>
        <p:spPr>
          <a:xfrm>
            <a:off x="5184178" y="1643050"/>
            <a:ext cx="3362335" cy="4483113"/>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 (1).jpg"/>
          <p:cNvPicPr>
            <a:picLocks noGrp="1" noChangeAspect="1"/>
          </p:cNvPicPr>
          <p:nvPr>
            <p:ph idx="1"/>
          </p:nvPr>
        </p:nvPicPr>
        <p:blipFill>
          <a:blip r:embed="rId2"/>
          <a:stretch>
            <a:fillRect/>
          </a:stretch>
        </p:blipFill>
        <p:spPr>
          <a:xfrm>
            <a:off x="714348" y="428604"/>
            <a:ext cx="7715304" cy="5786479"/>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143932" cy="571504"/>
          </a:xfrm>
        </p:spPr>
        <p:txBody>
          <a:bodyPr>
            <a:normAutofit fontScale="90000"/>
          </a:bodyPr>
          <a:lstStyle/>
          <a:p>
            <a:r>
              <a:rPr lang="ru-RU" sz="3600" b="1" dirty="0" smtClean="0">
                <a:solidFill>
                  <a:srgbClr val="FFFF00"/>
                </a:solidFill>
                <a:latin typeface="Times New Roman" pitchFamily="18" charset="0"/>
                <a:cs typeface="Times New Roman" pitchFamily="18" charset="0"/>
              </a:rPr>
              <a:t>Загадки осень</a:t>
            </a:r>
            <a:endParaRPr lang="ru-RU" sz="3600" b="1" dirty="0">
              <a:solidFill>
                <a:srgbClr val="FFFF00"/>
              </a:solidFill>
              <a:latin typeface="Times New Roman" pitchFamily="18" charset="0"/>
              <a:cs typeface="Times New Roman" pitchFamily="18" charset="0"/>
            </a:endParaRPr>
          </a:p>
        </p:txBody>
      </p:sp>
      <p:pic>
        <p:nvPicPr>
          <p:cNvPr id="9" name="Содержимое 8" descr="4277_html_m32b95fb7.jpg"/>
          <p:cNvPicPr>
            <a:picLocks noGrp="1" noChangeAspect="1"/>
          </p:cNvPicPr>
          <p:nvPr>
            <p:ph idx="1"/>
          </p:nvPr>
        </p:nvPicPr>
        <p:blipFill>
          <a:blip r:embed="rId2" cstate="print"/>
          <a:stretch>
            <a:fillRect/>
          </a:stretch>
        </p:blipFill>
        <p:spPr>
          <a:xfrm>
            <a:off x="4071934" y="1285861"/>
            <a:ext cx="1905252" cy="1500198"/>
          </a:xfrm>
        </p:spPr>
      </p:pic>
      <p:sp>
        <p:nvSpPr>
          <p:cNvPr id="8" name="TextBox 7"/>
          <p:cNvSpPr txBox="1"/>
          <p:nvPr/>
        </p:nvSpPr>
        <p:spPr>
          <a:xfrm>
            <a:off x="714348" y="1142984"/>
            <a:ext cx="3000396" cy="1754326"/>
          </a:xfrm>
          <a:prstGeom prst="rect">
            <a:avLst/>
          </a:prstGeom>
          <a:noFill/>
        </p:spPr>
        <p:txBody>
          <a:bodyPr wrap="square" rtlCol="0">
            <a:spAutoFit/>
          </a:bodyPr>
          <a:lstStyle/>
          <a:p>
            <a:r>
              <a:rPr lang="ru-RU" b="1" dirty="0" smtClean="0">
                <a:solidFill>
                  <a:srgbClr val="00B050"/>
                </a:solidFill>
                <a:latin typeface="Times New Roman" pitchFamily="18" charset="0"/>
                <a:cs typeface="Times New Roman" pitchFamily="18" charset="0"/>
              </a:rPr>
              <a:t>Листья с веток облетают,</a:t>
            </a:r>
          </a:p>
          <a:p>
            <a:r>
              <a:rPr lang="ru-RU" b="1" dirty="0" smtClean="0">
                <a:solidFill>
                  <a:srgbClr val="00B050"/>
                </a:solidFill>
                <a:latin typeface="Times New Roman" pitchFamily="18" charset="0"/>
                <a:cs typeface="Times New Roman" pitchFamily="18" charset="0"/>
              </a:rPr>
              <a:t>Птицы к югу улетают.</a:t>
            </a:r>
          </a:p>
          <a:p>
            <a:r>
              <a:rPr lang="ru-RU" b="1" dirty="0" smtClean="0">
                <a:solidFill>
                  <a:srgbClr val="00B050"/>
                </a:solidFill>
                <a:latin typeface="Times New Roman" pitchFamily="18" charset="0"/>
                <a:cs typeface="Times New Roman" pitchFamily="18" charset="0"/>
              </a:rPr>
              <a:t>«Что за время года?» — спросим.</a:t>
            </a:r>
          </a:p>
          <a:p>
            <a:r>
              <a:rPr lang="ru-RU" b="1" dirty="0" smtClean="0">
                <a:solidFill>
                  <a:srgbClr val="00B050"/>
                </a:solidFill>
                <a:latin typeface="Times New Roman" pitchFamily="18" charset="0"/>
                <a:cs typeface="Times New Roman" pitchFamily="18" charset="0"/>
              </a:rPr>
              <a:t>Нам ответят: «Это...» </a:t>
            </a:r>
          </a:p>
          <a:p>
            <a:endParaRPr lang="ru-RU" dirty="0"/>
          </a:p>
        </p:txBody>
      </p:sp>
      <p:sp>
        <p:nvSpPr>
          <p:cNvPr id="10" name="TextBox 9"/>
          <p:cNvSpPr txBox="1"/>
          <p:nvPr/>
        </p:nvSpPr>
        <p:spPr>
          <a:xfrm>
            <a:off x="857224" y="3286124"/>
            <a:ext cx="2714644" cy="1477328"/>
          </a:xfrm>
          <a:prstGeom prst="rect">
            <a:avLst/>
          </a:prstGeom>
          <a:noFill/>
        </p:spPr>
        <p:txBody>
          <a:bodyPr wrap="square" rtlCol="0">
            <a:spAutoFit/>
          </a:bodyPr>
          <a:lstStyle/>
          <a:p>
            <a:r>
              <a:rPr lang="ru-RU" b="1" dirty="0" smtClean="0">
                <a:solidFill>
                  <a:srgbClr val="00B050"/>
                </a:solidFill>
                <a:latin typeface="Times New Roman" pitchFamily="18" charset="0"/>
                <a:cs typeface="Times New Roman" pitchFamily="18" charset="0"/>
              </a:rPr>
              <a:t>Опустели наши грядки.</a:t>
            </a:r>
          </a:p>
          <a:p>
            <a:r>
              <a:rPr lang="ru-RU" b="1" dirty="0" smtClean="0">
                <a:solidFill>
                  <a:srgbClr val="00B050"/>
                </a:solidFill>
                <a:latin typeface="Times New Roman" pitchFamily="18" charset="0"/>
                <a:cs typeface="Times New Roman" pitchFamily="18" charset="0"/>
              </a:rPr>
              <a:t>Огород и сад в порядке.</a:t>
            </a:r>
          </a:p>
          <a:p>
            <a:r>
              <a:rPr lang="ru-RU" b="1" dirty="0" smtClean="0">
                <a:solidFill>
                  <a:srgbClr val="00B050"/>
                </a:solidFill>
                <a:latin typeface="Times New Roman" pitchFamily="18" charset="0"/>
                <a:cs typeface="Times New Roman" pitchFamily="18" charset="0"/>
              </a:rPr>
              <a:t>Ты, земля, еще рожай.</a:t>
            </a:r>
          </a:p>
          <a:p>
            <a:r>
              <a:rPr lang="ru-RU" b="1" dirty="0" smtClean="0">
                <a:solidFill>
                  <a:srgbClr val="00B050"/>
                </a:solidFill>
                <a:latin typeface="Times New Roman" pitchFamily="18" charset="0"/>
                <a:cs typeface="Times New Roman" pitchFamily="18" charset="0"/>
              </a:rPr>
              <a:t>Мы собрали... </a:t>
            </a:r>
          </a:p>
          <a:p>
            <a:endParaRPr lang="ru-RU" dirty="0"/>
          </a:p>
        </p:txBody>
      </p:sp>
      <p:pic>
        <p:nvPicPr>
          <p:cNvPr id="8194" name="Picture 2" descr="https://sm-news.ru/wp-content/uploads/2020/06/23/6f0b39.jpg"/>
          <p:cNvPicPr>
            <a:picLocks noChangeAspect="1" noChangeArrowheads="1"/>
          </p:cNvPicPr>
          <p:nvPr/>
        </p:nvPicPr>
        <p:blipFill>
          <a:blip r:embed="rId3" cstate="print"/>
          <a:srcRect/>
          <a:stretch>
            <a:fillRect/>
          </a:stretch>
        </p:blipFill>
        <p:spPr bwMode="auto">
          <a:xfrm>
            <a:off x="4071934" y="3214686"/>
            <a:ext cx="1826235" cy="1214446"/>
          </a:xfrm>
          <a:prstGeom prst="rect">
            <a:avLst/>
          </a:prstGeom>
          <a:noFill/>
        </p:spPr>
      </p:pic>
      <p:sp>
        <p:nvSpPr>
          <p:cNvPr id="13" name="TextBox 12"/>
          <p:cNvSpPr txBox="1"/>
          <p:nvPr/>
        </p:nvSpPr>
        <p:spPr>
          <a:xfrm>
            <a:off x="714348" y="4857760"/>
            <a:ext cx="2714644" cy="1754326"/>
          </a:xfrm>
          <a:prstGeom prst="rect">
            <a:avLst/>
          </a:prstGeom>
          <a:noFill/>
        </p:spPr>
        <p:txBody>
          <a:bodyPr wrap="square" rtlCol="0">
            <a:spAutoFit/>
          </a:bodyPr>
          <a:lstStyle/>
          <a:p>
            <a:r>
              <a:rPr lang="ru-RU" b="1" dirty="0" smtClean="0">
                <a:solidFill>
                  <a:srgbClr val="00B050"/>
                </a:solidFill>
              </a:rPr>
              <a:t>Листья в воздухе кружатся,</a:t>
            </a:r>
          </a:p>
          <a:p>
            <a:r>
              <a:rPr lang="ru-RU" b="1" dirty="0" smtClean="0">
                <a:solidFill>
                  <a:srgbClr val="00B050"/>
                </a:solidFill>
              </a:rPr>
              <a:t>Тихо на траву ложатся.</a:t>
            </a:r>
          </a:p>
          <a:p>
            <a:r>
              <a:rPr lang="ru-RU" b="1" dirty="0" smtClean="0">
                <a:solidFill>
                  <a:srgbClr val="00B050"/>
                </a:solidFill>
              </a:rPr>
              <a:t>Сбрасывает листья сад —</a:t>
            </a:r>
          </a:p>
          <a:p>
            <a:r>
              <a:rPr lang="ru-RU" b="1" dirty="0" smtClean="0">
                <a:solidFill>
                  <a:srgbClr val="00B050"/>
                </a:solidFill>
              </a:rPr>
              <a:t>Это просто...</a:t>
            </a:r>
          </a:p>
          <a:p>
            <a:endParaRPr lang="ru-RU" dirty="0"/>
          </a:p>
        </p:txBody>
      </p:sp>
      <p:pic>
        <p:nvPicPr>
          <p:cNvPr id="8196" name="Picture 4" descr="https://photocentra.ru/images/main30/301395_main.jpg"/>
          <p:cNvPicPr>
            <a:picLocks noChangeAspect="1" noChangeArrowheads="1"/>
          </p:cNvPicPr>
          <p:nvPr/>
        </p:nvPicPr>
        <p:blipFill>
          <a:blip r:embed="rId4" cstate="print"/>
          <a:srcRect/>
          <a:stretch>
            <a:fillRect/>
          </a:stretch>
        </p:blipFill>
        <p:spPr bwMode="auto">
          <a:xfrm>
            <a:off x="3857620" y="4929198"/>
            <a:ext cx="2178293" cy="1449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94"/>
                                        </p:tgtEl>
                                        <p:attrNameLst>
                                          <p:attrName>style.visibility</p:attrName>
                                        </p:attrNameLst>
                                      </p:cBhvr>
                                      <p:to>
                                        <p:strVal val="visible"/>
                                      </p:to>
                                    </p:set>
                                    <p:animEffect transition="in" filter="fade">
                                      <p:cBhvr>
                                        <p:cTn id="36" dur="2000"/>
                                        <p:tgtEl>
                                          <p:spTgt spid="819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8196"/>
                                        </p:tgtEl>
                                        <p:attrNameLst>
                                          <p:attrName>style.visibility</p:attrName>
                                        </p:attrNameLst>
                                      </p:cBhvr>
                                      <p:to>
                                        <p:strVal val="visible"/>
                                      </p:to>
                                    </p:set>
                                    <p:animEffect transition="in" filter="wipe(down)">
                                      <p:cBhvr>
                                        <p:cTn id="48" dur="580">
                                          <p:stCondLst>
                                            <p:cond delay="0"/>
                                          </p:stCondLst>
                                        </p:cTn>
                                        <p:tgtEl>
                                          <p:spTgt spid="8196"/>
                                        </p:tgtEl>
                                      </p:cBhvr>
                                    </p:animEffect>
                                    <p:anim calcmode="lin" valueType="num">
                                      <p:cBhvr>
                                        <p:cTn id="49"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54" dur="26">
                                          <p:stCondLst>
                                            <p:cond delay="650"/>
                                          </p:stCondLst>
                                        </p:cTn>
                                        <p:tgtEl>
                                          <p:spTgt spid="8196"/>
                                        </p:tgtEl>
                                      </p:cBhvr>
                                      <p:to x="100000" y="60000"/>
                                    </p:animScale>
                                    <p:animScale>
                                      <p:cBhvr>
                                        <p:cTn id="55" dur="166" decel="50000">
                                          <p:stCondLst>
                                            <p:cond delay="676"/>
                                          </p:stCondLst>
                                        </p:cTn>
                                        <p:tgtEl>
                                          <p:spTgt spid="8196"/>
                                        </p:tgtEl>
                                      </p:cBhvr>
                                      <p:to x="100000" y="100000"/>
                                    </p:animScale>
                                    <p:animScale>
                                      <p:cBhvr>
                                        <p:cTn id="56" dur="26">
                                          <p:stCondLst>
                                            <p:cond delay="1312"/>
                                          </p:stCondLst>
                                        </p:cTn>
                                        <p:tgtEl>
                                          <p:spTgt spid="8196"/>
                                        </p:tgtEl>
                                      </p:cBhvr>
                                      <p:to x="100000" y="80000"/>
                                    </p:animScale>
                                    <p:animScale>
                                      <p:cBhvr>
                                        <p:cTn id="57" dur="166" decel="50000">
                                          <p:stCondLst>
                                            <p:cond delay="1338"/>
                                          </p:stCondLst>
                                        </p:cTn>
                                        <p:tgtEl>
                                          <p:spTgt spid="8196"/>
                                        </p:tgtEl>
                                      </p:cBhvr>
                                      <p:to x="100000" y="100000"/>
                                    </p:animScale>
                                    <p:animScale>
                                      <p:cBhvr>
                                        <p:cTn id="58" dur="26">
                                          <p:stCondLst>
                                            <p:cond delay="1642"/>
                                          </p:stCondLst>
                                        </p:cTn>
                                        <p:tgtEl>
                                          <p:spTgt spid="8196"/>
                                        </p:tgtEl>
                                      </p:cBhvr>
                                      <p:to x="100000" y="90000"/>
                                    </p:animScale>
                                    <p:animScale>
                                      <p:cBhvr>
                                        <p:cTn id="59" dur="166" decel="50000">
                                          <p:stCondLst>
                                            <p:cond delay="1668"/>
                                          </p:stCondLst>
                                        </p:cTn>
                                        <p:tgtEl>
                                          <p:spTgt spid="8196"/>
                                        </p:tgtEl>
                                      </p:cBhvr>
                                      <p:to x="100000" y="100000"/>
                                    </p:animScale>
                                    <p:animScale>
                                      <p:cBhvr>
                                        <p:cTn id="60" dur="26">
                                          <p:stCondLst>
                                            <p:cond delay="1808"/>
                                          </p:stCondLst>
                                        </p:cTn>
                                        <p:tgtEl>
                                          <p:spTgt spid="8196"/>
                                        </p:tgtEl>
                                      </p:cBhvr>
                                      <p:to x="100000" y="95000"/>
                                    </p:animScale>
                                    <p:animScale>
                                      <p:cBhvr>
                                        <p:cTn id="61" dur="166" decel="50000">
                                          <p:stCondLst>
                                            <p:cond delay="1834"/>
                                          </p:stCondLst>
                                        </p:cTn>
                                        <p:tgtEl>
                                          <p:spTgt spid="81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kisspng-rain-clip-art-5b38e08e956713.142761621530454158612.jpg"/>
          <p:cNvPicPr>
            <a:picLocks noGrp="1" noChangeAspect="1"/>
          </p:cNvPicPr>
          <p:nvPr>
            <p:ph idx="1"/>
          </p:nvPr>
        </p:nvPicPr>
        <p:blipFill>
          <a:blip r:embed="rId2" cstate="print"/>
          <a:stretch>
            <a:fillRect/>
          </a:stretch>
        </p:blipFill>
        <p:spPr>
          <a:xfrm>
            <a:off x="3857620" y="928670"/>
            <a:ext cx="2101926" cy="1214446"/>
          </a:xfrm>
        </p:spPr>
      </p:pic>
      <p:sp>
        <p:nvSpPr>
          <p:cNvPr id="4" name="TextBox 3"/>
          <p:cNvSpPr txBox="1"/>
          <p:nvPr/>
        </p:nvSpPr>
        <p:spPr>
          <a:xfrm>
            <a:off x="500034" y="785794"/>
            <a:ext cx="2357454" cy="1477328"/>
          </a:xfrm>
          <a:prstGeom prst="rect">
            <a:avLst/>
          </a:prstGeom>
          <a:noFill/>
        </p:spPr>
        <p:txBody>
          <a:bodyPr wrap="square" rtlCol="0">
            <a:spAutoFit/>
          </a:bodyPr>
          <a:lstStyle/>
          <a:p>
            <a:r>
              <a:rPr lang="ru-RU" b="1" dirty="0" smtClean="0">
                <a:solidFill>
                  <a:srgbClr val="00B050"/>
                </a:solidFill>
              </a:rPr>
              <a:t>Ветер тучу позовет,</a:t>
            </a:r>
          </a:p>
          <a:p>
            <a:r>
              <a:rPr lang="ru-RU" b="1" dirty="0" smtClean="0">
                <a:solidFill>
                  <a:srgbClr val="00B050"/>
                </a:solidFill>
              </a:rPr>
              <a:t>Туча по небу плывет.</a:t>
            </a:r>
          </a:p>
          <a:p>
            <a:r>
              <a:rPr lang="ru-RU" b="1" dirty="0" smtClean="0">
                <a:solidFill>
                  <a:srgbClr val="00B050"/>
                </a:solidFill>
              </a:rPr>
              <a:t>И поверх садов и рощ</a:t>
            </a:r>
          </a:p>
          <a:p>
            <a:r>
              <a:rPr lang="ru-RU" b="1" dirty="0" smtClean="0">
                <a:solidFill>
                  <a:srgbClr val="00B050"/>
                </a:solidFill>
              </a:rPr>
              <a:t>Моросит холодный</a:t>
            </a:r>
            <a:endParaRPr lang="ru-RU" b="1" dirty="0">
              <a:solidFill>
                <a:srgbClr val="00B050"/>
              </a:solidFill>
            </a:endParaRPr>
          </a:p>
        </p:txBody>
      </p:sp>
      <p:sp>
        <p:nvSpPr>
          <p:cNvPr id="6" name="TextBox 5"/>
          <p:cNvSpPr txBox="1"/>
          <p:nvPr/>
        </p:nvSpPr>
        <p:spPr>
          <a:xfrm>
            <a:off x="428596" y="2857496"/>
            <a:ext cx="2571768" cy="1754326"/>
          </a:xfrm>
          <a:prstGeom prst="rect">
            <a:avLst/>
          </a:prstGeom>
          <a:noFill/>
        </p:spPr>
        <p:txBody>
          <a:bodyPr wrap="square" rtlCol="0">
            <a:spAutoFit/>
          </a:bodyPr>
          <a:lstStyle/>
          <a:p>
            <a:r>
              <a:rPr lang="ru-RU" b="1" dirty="0" smtClean="0">
                <a:solidFill>
                  <a:srgbClr val="00B050"/>
                </a:solidFill>
                <a:latin typeface="Times New Roman" pitchFamily="18" charset="0"/>
                <a:cs typeface="Times New Roman" pitchFamily="18" charset="0"/>
              </a:rPr>
              <a:t>Стало хмуро за окном,</a:t>
            </a:r>
          </a:p>
          <a:p>
            <a:r>
              <a:rPr lang="ru-RU" b="1" dirty="0" smtClean="0">
                <a:solidFill>
                  <a:srgbClr val="00B050"/>
                </a:solidFill>
                <a:latin typeface="Times New Roman" pitchFamily="18" charset="0"/>
                <a:cs typeface="Times New Roman" pitchFamily="18" charset="0"/>
              </a:rPr>
              <a:t>Дождик просится к нам в дом.</a:t>
            </a:r>
          </a:p>
          <a:p>
            <a:r>
              <a:rPr lang="ru-RU" b="1" dirty="0" smtClean="0">
                <a:solidFill>
                  <a:srgbClr val="00B050"/>
                </a:solidFill>
                <a:latin typeface="Times New Roman" pitchFamily="18" charset="0"/>
                <a:cs typeface="Times New Roman" pitchFamily="18" charset="0"/>
              </a:rPr>
              <a:t>В доме сухо, а снаружи</a:t>
            </a:r>
          </a:p>
          <a:p>
            <a:r>
              <a:rPr lang="ru-RU" b="1" dirty="0" smtClean="0">
                <a:solidFill>
                  <a:srgbClr val="00B050"/>
                </a:solidFill>
                <a:latin typeface="Times New Roman" pitchFamily="18" charset="0"/>
                <a:cs typeface="Times New Roman" pitchFamily="18" charset="0"/>
              </a:rPr>
              <a:t>Появились всюду... </a:t>
            </a:r>
          </a:p>
          <a:p>
            <a:endParaRPr lang="ru-RU" dirty="0"/>
          </a:p>
        </p:txBody>
      </p:sp>
      <p:sp>
        <p:nvSpPr>
          <p:cNvPr id="8" name="TextBox 7"/>
          <p:cNvSpPr txBox="1"/>
          <p:nvPr/>
        </p:nvSpPr>
        <p:spPr>
          <a:xfrm>
            <a:off x="571472" y="4714884"/>
            <a:ext cx="2786082" cy="1754326"/>
          </a:xfrm>
          <a:prstGeom prst="rect">
            <a:avLst/>
          </a:prstGeom>
          <a:noFill/>
        </p:spPr>
        <p:txBody>
          <a:bodyPr wrap="square" rtlCol="0">
            <a:spAutoFit/>
          </a:bodyPr>
          <a:lstStyle/>
          <a:p>
            <a:r>
              <a:rPr lang="ru-RU" b="1" dirty="0" smtClean="0">
                <a:solidFill>
                  <a:srgbClr val="00B050"/>
                </a:solidFill>
                <a:latin typeface="Times New Roman" pitchFamily="18" charset="0"/>
                <a:cs typeface="Times New Roman" pitchFamily="18" charset="0"/>
              </a:rPr>
              <a:t>В сером небе низко</a:t>
            </a:r>
          </a:p>
          <a:p>
            <a:r>
              <a:rPr lang="ru-RU" b="1" dirty="0" smtClean="0">
                <a:solidFill>
                  <a:srgbClr val="00B050"/>
                </a:solidFill>
                <a:latin typeface="Times New Roman" pitchFamily="18" charset="0"/>
                <a:cs typeface="Times New Roman" pitchFamily="18" charset="0"/>
              </a:rPr>
              <a:t>Тучи ходят близко,</a:t>
            </a:r>
          </a:p>
          <a:p>
            <a:r>
              <a:rPr lang="ru-RU" b="1" dirty="0" smtClean="0">
                <a:solidFill>
                  <a:srgbClr val="00B050"/>
                </a:solidFill>
                <a:latin typeface="Times New Roman" pitchFamily="18" charset="0"/>
                <a:cs typeface="Times New Roman" pitchFamily="18" charset="0"/>
              </a:rPr>
              <a:t>Закрывают горизонт.</a:t>
            </a:r>
          </a:p>
          <a:p>
            <a:r>
              <a:rPr lang="ru-RU" b="1" dirty="0" smtClean="0">
                <a:solidFill>
                  <a:srgbClr val="00B050"/>
                </a:solidFill>
                <a:latin typeface="Times New Roman" pitchFamily="18" charset="0"/>
                <a:cs typeface="Times New Roman" pitchFamily="18" charset="0"/>
              </a:rPr>
              <a:t>Будет дождь.</a:t>
            </a:r>
          </a:p>
          <a:p>
            <a:r>
              <a:rPr lang="ru-RU" b="1" dirty="0" smtClean="0">
                <a:solidFill>
                  <a:srgbClr val="00B050"/>
                </a:solidFill>
                <a:latin typeface="Times New Roman" pitchFamily="18" charset="0"/>
                <a:cs typeface="Times New Roman" pitchFamily="18" charset="0"/>
              </a:rPr>
              <a:t>Мы взяли</a:t>
            </a:r>
          </a:p>
          <a:p>
            <a:endParaRPr lang="ru-RU" dirty="0"/>
          </a:p>
        </p:txBody>
      </p:sp>
      <p:pic>
        <p:nvPicPr>
          <p:cNvPr id="7170" name="Picture 2" descr="http://i.mycdn.me/i?r=AzEPZsRbOZEKgBhR0XGMT1RkBmyd2Qgzjogxs2TuPPnylaaKTM5SRkZCeTgDn6uOyic"/>
          <p:cNvPicPr>
            <a:picLocks noChangeAspect="1" noChangeArrowheads="1"/>
          </p:cNvPicPr>
          <p:nvPr/>
        </p:nvPicPr>
        <p:blipFill>
          <a:blip r:embed="rId3" cstate="print"/>
          <a:srcRect/>
          <a:stretch>
            <a:fillRect/>
          </a:stretch>
        </p:blipFill>
        <p:spPr bwMode="auto">
          <a:xfrm>
            <a:off x="4071934" y="3071810"/>
            <a:ext cx="1734936" cy="1149396"/>
          </a:xfrm>
          <a:prstGeom prst="rect">
            <a:avLst/>
          </a:prstGeom>
          <a:noFill/>
        </p:spPr>
      </p:pic>
      <p:pic>
        <p:nvPicPr>
          <p:cNvPr id="7172" name="Picture 4" descr="https://ds05.infourok.ru/uploads/ex/0458/000ab2b7-ba7c83c5/hello_html_48dde112.jpg"/>
          <p:cNvPicPr>
            <a:picLocks noChangeAspect="1" noChangeArrowheads="1"/>
          </p:cNvPicPr>
          <p:nvPr/>
        </p:nvPicPr>
        <p:blipFill>
          <a:blip r:embed="rId4" cstate="print"/>
          <a:srcRect/>
          <a:stretch>
            <a:fillRect/>
          </a:stretch>
        </p:blipFill>
        <p:spPr bwMode="auto">
          <a:xfrm>
            <a:off x="4000496" y="4500570"/>
            <a:ext cx="1857388"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70"/>
                                        </p:tgtEl>
                                        <p:attrNameLst>
                                          <p:attrName>style.visibility</p:attrName>
                                        </p:attrNameLst>
                                      </p:cBhvr>
                                      <p:to>
                                        <p:strVal val="visible"/>
                                      </p:to>
                                    </p:set>
                                    <p:anim calcmode="lin" valueType="num">
                                      <p:cBhvr additive="base">
                                        <p:cTn id="39" dur="500" fill="hold"/>
                                        <p:tgtEl>
                                          <p:spTgt spid="7170"/>
                                        </p:tgtEl>
                                        <p:attrNameLst>
                                          <p:attrName>ppt_x</p:attrName>
                                        </p:attrNameLst>
                                      </p:cBhvr>
                                      <p:tavLst>
                                        <p:tav tm="0">
                                          <p:val>
                                            <p:strVal val="#ppt_x"/>
                                          </p:val>
                                        </p:tav>
                                        <p:tav tm="100000">
                                          <p:val>
                                            <p:strVal val="#ppt_x"/>
                                          </p:val>
                                        </p:tav>
                                      </p:tavLst>
                                    </p:anim>
                                    <p:anim calcmode="lin" valueType="num">
                                      <p:cBhvr additive="base">
                                        <p:cTn id="4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7172"/>
                                        </p:tgtEl>
                                        <p:attrNameLst>
                                          <p:attrName>style.visibility</p:attrName>
                                        </p:attrNameLst>
                                      </p:cBhvr>
                                      <p:to>
                                        <p:strVal val="visible"/>
                                      </p:to>
                                    </p:set>
                                    <p:animEffect transition="in" filter="diamond(in)">
                                      <p:cBhvr>
                                        <p:cTn id="50"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725470"/>
          </a:xfrm>
        </p:spPr>
        <p:txBody>
          <a:bodyPr>
            <a:normAutofit/>
          </a:bodyPr>
          <a:lstStyle/>
          <a:p>
            <a:r>
              <a:rPr lang="ru-RU" sz="3200" b="1" dirty="0" smtClean="0">
                <a:solidFill>
                  <a:srgbClr val="CC3300"/>
                </a:solidFill>
                <a:latin typeface="Times New Roman" pitchFamily="18" charset="0"/>
                <a:cs typeface="Times New Roman" pitchFamily="18" charset="0"/>
              </a:rPr>
              <a:t>Игра «Что бывает осенью?»</a:t>
            </a:r>
            <a:endParaRPr lang="ru-RU" sz="3200" b="1" dirty="0">
              <a:solidFill>
                <a:srgbClr val="CC3300"/>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142984"/>
            <a:ext cx="8258204" cy="4983179"/>
          </a:xfrm>
        </p:spPr>
        <p:txBody>
          <a:bodyPr/>
          <a:lstStyle/>
          <a:p>
            <a:r>
              <a:rPr lang="ru-RU" b="1" dirty="0" smtClean="0">
                <a:solidFill>
                  <a:srgbClr val="CC3300"/>
                </a:solidFill>
                <a:latin typeface="Times New Roman" pitchFamily="18" charset="0"/>
                <a:cs typeface="Times New Roman" pitchFamily="18" charset="0"/>
              </a:rPr>
              <a:t>Осенью бывает………( холодный дождь)</a:t>
            </a:r>
          </a:p>
          <a:p>
            <a:r>
              <a:rPr lang="ru-RU" b="1" dirty="0" smtClean="0">
                <a:solidFill>
                  <a:srgbClr val="CC3300"/>
                </a:solidFill>
                <a:latin typeface="Times New Roman" pitchFamily="18" charset="0"/>
                <a:cs typeface="Times New Roman" pitchFamily="18" charset="0"/>
              </a:rPr>
              <a:t>Осенью бывают…..( грибы)</a:t>
            </a:r>
          </a:p>
          <a:p>
            <a:r>
              <a:rPr lang="ru-RU" b="1" dirty="0" smtClean="0">
                <a:solidFill>
                  <a:srgbClr val="CC3300"/>
                </a:solidFill>
                <a:latin typeface="Times New Roman" pitchFamily="18" charset="0"/>
                <a:cs typeface="Times New Roman" pitchFamily="18" charset="0"/>
              </a:rPr>
              <a:t>Осенью бывает…..(урожай фруктов и овощей)</a:t>
            </a:r>
          </a:p>
          <a:p>
            <a:r>
              <a:rPr lang="ru-RU" b="1" dirty="0" smtClean="0">
                <a:solidFill>
                  <a:srgbClr val="CC3300"/>
                </a:solidFill>
                <a:latin typeface="Times New Roman" pitchFamily="18" charset="0"/>
                <a:cs typeface="Times New Roman" pitchFamily="18" charset="0"/>
              </a:rPr>
              <a:t>Так подставлять свои слова</a:t>
            </a:r>
            <a:endParaRPr lang="ru-RU" b="1" dirty="0">
              <a:solidFill>
                <a:srgbClr val="CC33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115328" cy="868346"/>
          </a:xfrm>
        </p:spPr>
        <p:txBody>
          <a:bodyPr>
            <a:normAutofit/>
          </a:bodyPr>
          <a:lstStyle/>
          <a:p>
            <a:r>
              <a:rPr lang="ru-RU" sz="4000" b="1" dirty="0" smtClean="0">
                <a:solidFill>
                  <a:srgbClr val="CC3300"/>
                </a:solidFill>
                <a:latin typeface="Times New Roman" pitchFamily="18" charset="0"/>
                <a:cs typeface="Times New Roman" pitchFamily="18" charset="0"/>
              </a:rPr>
              <a:t>Игра дидактическая</a:t>
            </a:r>
            <a:endParaRPr lang="ru-RU" sz="4000" b="1" dirty="0">
              <a:solidFill>
                <a:srgbClr val="CC3300"/>
              </a:solidFill>
              <a:latin typeface="Times New Roman" pitchFamily="18" charset="0"/>
              <a:cs typeface="Times New Roman" pitchFamily="18" charset="0"/>
            </a:endParaRPr>
          </a:p>
        </p:txBody>
      </p:sp>
      <p:pic>
        <p:nvPicPr>
          <p:cNvPr id="4" name="Содержимое 3" descr="i.jpg"/>
          <p:cNvPicPr>
            <a:picLocks noGrp="1" noChangeAspect="1"/>
          </p:cNvPicPr>
          <p:nvPr>
            <p:ph idx="1"/>
          </p:nvPr>
        </p:nvPicPr>
        <p:blipFill>
          <a:blip r:embed="rId2"/>
          <a:stretch>
            <a:fillRect/>
          </a:stretch>
        </p:blipFill>
        <p:spPr>
          <a:xfrm>
            <a:off x="1550757" y="1600200"/>
            <a:ext cx="6042485" cy="4525963"/>
          </a:xfrm>
          <a:prstGeom prst="rect">
            <a:avLst/>
          </a:prstGeom>
          <a:solidFill>
            <a:srgbClr val="FFFFFF">
              <a:shade val="85000"/>
            </a:srgbClr>
          </a:solidFill>
          <a:ln w="190500" cap="rnd">
            <a:solidFill>
              <a:srgbClr val="CC33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5a4bd661db6a21417f001a995a5a4f8.jpg"/>
          <p:cNvPicPr>
            <a:picLocks noGrp="1" noChangeAspect="1"/>
          </p:cNvPicPr>
          <p:nvPr>
            <p:ph idx="1"/>
          </p:nvPr>
        </p:nvPicPr>
        <p:blipFill>
          <a:blip r:embed="rId2"/>
          <a:stretch>
            <a:fillRect/>
          </a:stretch>
        </p:blipFill>
        <p:spPr>
          <a:xfrm>
            <a:off x="535577" y="571480"/>
            <a:ext cx="8242433" cy="5786478"/>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7 (1).jpg"/>
          <p:cNvPicPr>
            <a:picLocks noGrp="1" noChangeAspect="1"/>
          </p:cNvPicPr>
          <p:nvPr>
            <p:ph idx="1"/>
          </p:nvPr>
        </p:nvPicPr>
        <p:blipFill>
          <a:blip r:embed="rId2"/>
          <a:stretch>
            <a:fillRect/>
          </a:stretch>
        </p:blipFill>
        <p:spPr>
          <a:xfrm>
            <a:off x="500034" y="285728"/>
            <a:ext cx="8127523" cy="6095643"/>
          </a:xfrm>
          <a:prstGeom prst="rect">
            <a:avLst/>
          </a:prstGeom>
          <a:solidFill>
            <a:srgbClr val="FFFFFF">
              <a:shade val="85000"/>
            </a:srgbClr>
          </a:solidFill>
          <a:ln w="88900" cap="sq">
            <a:solidFill>
              <a:srgbClr val="CC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442</Words>
  <PresentationFormat>Экран (4:3)</PresentationFormat>
  <Paragraphs>85</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Проектная  деятельность Осень</vt:lpstr>
      <vt:lpstr>Пальчиковые игры</vt:lpstr>
      <vt:lpstr>Разучить стихотворение</vt:lpstr>
      <vt:lpstr>Загадки осень</vt:lpstr>
      <vt:lpstr>Слайд 5</vt:lpstr>
      <vt:lpstr>Игра «Что бывает осенью?»</vt:lpstr>
      <vt:lpstr>Игра дидактическая</vt:lpstr>
      <vt:lpstr>Слайд 8</vt:lpstr>
      <vt:lpstr>Слайд 9</vt:lpstr>
      <vt:lpstr>Найди чьи плоды?</vt:lpstr>
      <vt:lpstr>Найди лист дуба</vt:lpstr>
      <vt:lpstr>Слайд 12</vt:lpstr>
      <vt:lpstr>Слайд 13</vt:lpstr>
      <vt:lpstr>Слайд 14</vt:lpstr>
      <vt:lpstr>Слайд 15</vt:lpstr>
      <vt:lpstr>Слайд 16</vt:lpstr>
      <vt:lpstr>Помоги  « Найти зверятам листик»</vt:lpstr>
      <vt:lpstr>Игра сосчитай листочки. (Один  лист клена, два лист клена,три листа клена, четыре листа клена, Пять листьев клена)</vt:lpstr>
      <vt:lpstr>Слайд 19</vt:lpstr>
      <vt:lpstr>Поговорки об осени</vt:lpstr>
      <vt:lpstr>Слайд 21</vt:lpstr>
      <vt:lpstr>Составь рассказ по мнемотаблице</vt:lpstr>
      <vt:lpstr>Составь рассказ</vt:lpstr>
      <vt:lpstr>Образование существительных с уменьшительно-ласкательными суффиксами «Назови ласково»</vt:lpstr>
      <vt:lpstr>Образование множественного числа существительных в родительном падеже «Один — много» </vt:lpstr>
      <vt:lpstr>Согласование существительного и прилагательного «Скажи со словом "осенний"»</vt:lpstr>
      <vt:lpstr>Образование качественных прилагательных «Назови, какая погода?»</vt:lpstr>
      <vt:lpstr>Поиск антонимов «Скажи наоборот» </vt:lpstr>
      <vt:lpstr>Поиск соответствующего понятия «Я начну, а ты закончи»</vt:lpstr>
      <vt:lpstr>Пересказ рассказа «Осень» </vt:lpstr>
      <vt:lpstr>Поиск фактических ошибок«Исправь ошибки»</vt:lpstr>
      <vt:lpstr>ЗакличкаОСЕННЯЯ</vt:lpstr>
      <vt:lpstr>Игры осенью</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 Альшевская</dc:creator>
  <cp:lastModifiedBy>асус</cp:lastModifiedBy>
  <cp:revision>48</cp:revision>
  <dcterms:created xsi:type="dcterms:W3CDTF">2020-10-09T15:42:11Z</dcterms:created>
  <dcterms:modified xsi:type="dcterms:W3CDTF">2020-10-10T18:07:31Z</dcterms:modified>
</cp:coreProperties>
</file>