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2" r:id="rId3"/>
    <p:sldId id="273" r:id="rId4"/>
    <p:sldId id="315" r:id="rId5"/>
    <p:sldId id="300" r:id="rId6"/>
    <p:sldId id="329" r:id="rId7"/>
    <p:sldId id="307" r:id="rId8"/>
    <p:sldId id="343" r:id="rId9"/>
    <p:sldId id="347" r:id="rId10"/>
    <p:sldId id="333" r:id="rId11"/>
    <p:sldId id="348" r:id="rId12"/>
    <p:sldId id="320" r:id="rId13"/>
    <p:sldId id="331" r:id="rId14"/>
    <p:sldId id="314" r:id="rId15"/>
    <p:sldId id="341"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120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21.11.2023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21.11.2023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21.11.2023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21.11.2023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21.11.2023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85800" y="836712"/>
            <a:ext cx="7772400" cy="3672408"/>
          </a:xfrm>
        </p:spPr>
        <p:txBody>
          <a:bodyPr>
            <a:normAutofit/>
          </a:bodyPr>
          <a:lstStyle/>
          <a:p>
            <a:r>
              <a:rPr lang="ru-RU" sz="1800" dirty="0">
                <a:latin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Городского округа «город Ирбит» Свердловской области «Детский сад № 25</a:t>
            </a:r>
            <a:r>
              <a:rPr lang="ru-RU" sz="1800" dirty="0" smtClean="0">
                <a:latin typeface="Times New Roman" panose="02020603050405020304" pitchFamily="18" charset="0"/>
                <a:cs typeface="Times New Roman" panose="02020603050405020304" pitchFamily="18" charset="0"/>
              </a:rPr>
              <a:t>»</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3200" dirty="0" smtClean="0">
                <a:solidFill>
                  <a:srgbClr val="FF0000"/>
                </a:solidFill>
                <a:latin typeface="Times New Roman" panose="02020603050405020304" pitchFamily="18" charset="0"/>
                <a:cs typeface="Times New Roman" panose="02020603050405020304" pitchFamily="18" charset="0"/>
              </a:rPr>
              <a:t>«</a:t>
            </a:r>
            <a:r>
              <a:rPr lang="ru-RU" sz="3200" b="1" dirty="0" smtClean="0">
                <a:solidFill>
                  <a:srgbClr val="FF0000"/>
                </a:solidFill>
                <a:latin typeface="Times New Roman" panose="02020603050405020304" pitchFamily="18" charset="0"/>
                <a:cs typeface="Times New Roman" panose="02020603050405020304" pitchFamily="18" charset="0"/>
              </a:rPr>
              <a:t>Традиции </a:t>
            </a:r>
            <a:r>
              <a:rPr lang="ru-RU" sz="3200" b="1" dirty="0">
                <a:solidFill>
                  <a:srgbClr val="FF0000"/>
                </a:solidFill>
                <a:latin typeface="Times New Roman" panose="02020603050405020304" pitchFamily="18" charset="0"/>
                <a:cs typeface="Times New Roman" panose="02020603050405020304" pitchFamily="18" charset="0"/>
              </a:rPr>
              <a:t>и </a:t>
            </a:r>
            <a:r>
              <a:rPr lang="ru-RU" sz="3200" b="1" dirty="0" smtClean="0">
                <a:solidFill>
                  <a:srgbClr val="FF0000"/>
                </a:solidFill>
                <a:latin typeface="Times New Roman" panose="02020603050405020304" pitchFamily="18" charset="0"/>
                <a:cs typeface="Times New Roman" panose="02020603050405020304" pitchFamily="18" charset="0"/>
              </a:rPr>
              <a:t>обычаи</a:t>
            </a:r>
            <a:br>
              <a:rPr lang="ru-RU" sz="3200" b="1" dirty="0" smtClean="0">
                <a:solidFill>
                  <a:srgbClr val="FF0000"/>
                </a:solidFill>
                <a:latin typeface="Times New Roman" panose="02020603050405020304" pitchFamily="18" charset="0"/>
                <a:cs typeface="Times New Roman" panose="02020603050405020304" pitchFamily="18" charset="0"/>
              </a:rPr>
            </a:br>
            <a:r>
              <a:rPr lang="ru-RU" sz="3200" b="1" dirty="0" smtClean="0">
                <a:solidFill>
                  <a:srgbClr val="FF0000"/>
                </a:solidFill>
                <a:latin typeface="Times New Roman" panose="02020603050405020304" pitchFamily="18" charset="0"/>
                <a:cs typeface="Times New Roman" panose="02020603050405020304" pitchFamily="18" charset="0"/>
              </a:rPr>
              <a:t> </a:t>
            </a:r>
            <a:r>
              <a:rPr lang="ru-RU" sz="3200" b="1" dirty="0">
                <a:solidFill>
                  <a:srgbClr val="FF0000"/>
                </a:solidFill>
                <a:latin typeface="Times New Roman" panose="02020603050405020304" pitchFamily="18" charset="0"/>
                <a:cs typeface="Times New Roman" panose="02020603050405020304" pitchFamily="18" charset="0"/>
              </a:rPr>
              <a:t>народной культуры </a:t>
            </a:r>
            <a:r>
              <a:rPr lang="ru-RU" sz="3200" b="1" dirty="0" smtClean="0">
                <a:solidFill>
                  <a:srgbClr val="FF0000"/>
                </a:solidFill>
                <a:latin typeface="Times New Roman" panose="02020603050405020304" pitchFamily="18" charset="0"/>
                <a:cs typeface="Times New Roman" panose="02020603050405020304" pitchFamily="18" charset="0"/>
              </a:rPr>
              <a:t/>
            </a:r>
            <a:br>
              <a:rPr lang="ru-RU" sz="3200" b="1" dirty="0" smtClean="0">
                <a:solidFill>
                  <a:srgbClr val="FF0000"/>
                </a:solidFill>
                <a:latin typeface="Times New Roman" panose="02020603050405020304" pitchFamily="18" charset="0"/>
                <a:cs typeface="Times New Roman" panose="02020603050405020304" pitchFamily="18" charset="0"/>
              </a:rPr>
            </a:br>
            <a:r>
              <a:rPr lang="ru-RU" sz="3200" b="1" dirty="0" smtClean="0">
                <a:solidFill>
                  <a:srgbClr val="FF0000"/>
                </a:solidFill>
                <a:latin typeface="Times New Roman" panose="02020603050405020304" pitchFamily="18" charset="0"/>
                <a:cs typeface="Times New Roman" panose="02020603050405020304" pitchFamily="18" charset="0"/>
              </a:rPr>
              <a:t>для дошкольников»</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normAutofit/>
          </a:bodyPr>
          <a:lstStyle/>
          <a:p>
            <a:pPr algn="r">
              <a:spcBef>
                <a:spcPts val="0"/>
              </a:spcBef>
            </a:pPr>
            <a:r>
              <a:rPr lang="ru-RU" sz="1800" b="1" dirty="0" smtClean="0">
                <a:solidFill>
                  <a:schemeClr val="tx1"/>
                </a:solidFill>
                <a:latin typeface="Times New Roman" panose="02020603050405020304" pitchFamily="18" charset="0"/>
                <a:cs typeface="Times New Roman" panose="02020603050405020304" pitchFamily="18" charset="0"/>
              </a:rPr>
              <a:t>Составители</a:t>
            </a:r>
            <a:r>
              <a:rPr lang="ru-RU" sz="1800" dirty="0" smtClean="0">
                <a:solidFill>
                  <a:schemeClr val="tx1"/>
                </a:solidFill>
                <a:latin typeface="Times New Roman" panose="02020603050405020304" pitchFamily="18" charset="0"/>
                <a:cs typeface="Times New Roman" panose="02020603050405020304" pitchFamily="18" charset="0"/>
              </a:rPr>
              <a:t>:</a:t>
            </a:r>
          </a:p>
          <a:p>
            <a:pPr algn="r">
              <a:spcBef>
                <a:spcPts val="0"/>
              </a:spcBef>
            </a:pPr>
            <a:r>
              <a:rPr lang="ru-RU" sz="1800" dirty="0" err="1" smtClean="0">
                <a:solidFill>
                  <a:schemeClr val="tx1"/>
                </a:solidFill>
                <a:latin typeface="Times New Roman" panose="02020603050405020304" pitchFamily="18" charset="0"/>
                <a:cs typeface="Times New Roman" panose="02020603050405020304" pitchFamily="18" charset="0"/>
              </a:rPr>
              <a:t>Коморникова</a:t>
            </a:r>
            <a:r>
              <a:rPr lang="ru-RU" sz="1800" dirty="0" smtClean="0">
                <a:solidFill>
                  <a:schemeClr val="tx1"/>
                </a:solidFill>
                <a:latin typeface="Times New Roman" panose="02020603050405020304" pitchFamily="18" charset="0"/>
                <a:cs typeface="Times New Roman" panose="02020603050405020304" pitchFamily="18" charset="0"/>
              </a:rPr>
              <a:t> Т.К.,</a:t>
            </a:r>
          </a:p>
          <a:p>
            <a:pPr algn="r">
              <a:spcBef>
                <a:spcPts val="0"/>
              </a:spcBef>
            </a:pPr>
            <a:r>
              <a:rPr lang="ru-RU" sz="1800" dirty="0" err="1" smtClean="0">
                <a:solidFill>
                  <a:schemeClr val="tx1"/>
                </a:solidFill>
                <a:latin typeface="Times New Roman" panose="02020603050405020304" pitchFamily="18" charset="0"/>
                <a:cs typeface="Times New Roman" panose="02020603050405020304" pitchFamily="18" charset="0"/>
              </a:rPr>
              <a:t>Ромазанова</a:t>
            </a:r>
            <a:r>
              <a:rPr lang="ru-RU" sz="1800" dirty="0" smtClean="0">
                <a:solidFill>
                  <a:schemeClr val="tx1"/>
                </a:solidFill>
                <a:latin typeface="Times New Roman" panose="02020603050405020304" pitchFamily="18" charset="0"/>
                <a:cs typeface="Times New Roman" panose="02020603050405020304" pitchFamily="18" charset="0"/>
              </a:rPr>
              <a:t> С.З.,</a:t>
            </a:r>
          </a:p>
          <a:p>
            <a:pPr algn="r">
              <a:spcBef>
                <a:spcPts val="0"/>
              </a:spcBef>
            </a:pPr>
            <a:r>
              <a:rPr lang="ru-RU" sz="1800" dirty="0" err="1" smtClean="0">
                <a:solidFill>
                  <a:schemeClr val="tx1"/>
                </a:solidFill>
                <a:latin typeface="Times New Roman" panose="02020603050405020304" pitchFamily="18" charset="0"/>
                <a:cs typeface="Times New Roman" panose="02020603050405020304" pitchFamily="18" charset="0"/>
              </a:rPr>
              <a:t>Скоморохова</a:t>
            </a:r>
            <a:r>
              <a:rPr lang="ru-RU" sz="1800" dirty="0" smtClean="0">
                <a:solidFill>
                  <a:schemeClr val="tx1"/>
                </a:solidFill>
                <a:latin typeface="Times New Roman" panose="02020603050405020304" pitchFamily="18" charset="0"/>
                <a:cs typeface="Times New Roman" panose="02020603050405020304" pitchFamily="18" charset="0"/>
              </a:rPr>
              <a:t> М.С.</a:t>
            </a: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95" y="2349000"/>
            <a:ext cx="162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675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00" y="1069875"/>
            <a:ext cx="8388000" cy="471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05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Садик\Desktop\Новая папка\IMG-20211209-WA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644" y="837000"/>
            <a:ext cx="6912000"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11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Files\IMG-20221130-WA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9316" t="21120" r="6237"/>
          <a:stretch/>
        </p:blipFill>
        <p:spPr bwMode="auto">
          <a:xfrm>
            <a:off x="990000" y="1236502"/>
            <a:ext cx="7164000" cy="501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22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UserXX\Documents\аттестация\фото 2022-2023\ярмарка 2023\конкурс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80728"/>
            <a:ext cx="8280920" cy="446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065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26840"/>
          <a:stretch/>
        </p:blipFill>
        <p:spPr bwMode="auto">
          <a:xfrm>
            <a:off x="539550" y="1585779"/>
            <a:ext cx="4248473" cy="37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5147"/>
          <a:stretch/>
        </p:blipFill>
        <p:spPr bwMode="auto">
          <a:xfrm>
            <a:off x="4788024" y="1585780"/>
            <a:ext cx="3744000" cy="374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020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004" cy="69627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39552" y="1628800"/>
            <a:ext cx="8136904" cy="1631216"/>
          </a:xfrm>
          <a:prstGeom prst="rect">
            <a:avLst/>
          </a:prstGeom>
        </p:spPr>
        <p:txBody>
          <a:bodyPr wrap="square">
            <a:spAutoFit/>
          </a:bodyPr>
          <a:lstStyle/>
          <a:p>
            <a:pPr algn="ctr"/>
            <a:r>
              <a:rPr lang="ru-RU" sz="2000" dirty="0">
                <a:latin typeface="Times New Roman" panose="02020603050405020304" pitchFamily="18" charset="0"/>
                <a:cs typeface="Times New Roman" panose="02020603050405020304" pitchFamily="18" charset="0"/>
              </a:rPr>
              <a:t>Приобщая дошкольников к истокам русской народной культуры, мы развиваем личность каждого ребёнка, который, мы надеемся, будет носителем черт русского характера, так как только на основе прошлого можно понять настоящее, предвидеть будущее.  Народ, не  передающий всё самое ценное из  поколения в поколение, народ без будущего!</a:t>
            </a:r>
          </a:p>
        </p:txBody>
      </p:sp>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902"/>
          <a:stretch/>
        </p:blipFill>
        <p:spPr bwMode="auto">
          <a:xfrm>
            <a:off x="2411760" y="3279907"/>
            <a:ext cx="4572000" cy="278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Группа 4"/>
          <p:cNvGrpSpPr/>
          <p:nvPr/>
        </p:nvGrpSpPr>
        <p:grpSpPr>
          <a:xfrm>
            <a:off x="1564260" y="3198517"/>
            <a:ext cx="6048672" cy="2952327"/>
            <a:chOff x="0" y="655196"/>
            <a:chExt cx="3458705" cy="1622778"/>
          </a:xfrm>
        </p:grpSpPr>
        <p:sp>
          <p:nvSpPr>
            <p:cNvPr id="6" name="Овал 5"/>
            <p:cNvSpPr/>
            <p:nvPr/>
          </p:nvSpPr>
          <p:spPr>
            <a:xfrm>
              <a:off x="0" y="655196"/>
              <a:ext cx="3458705" cy="162277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Овал 4"/>
            <p:cNvSpPr/>
            <p:nvPr/>
          </p:nvSpPr>
          <p:spPr>
            <a:xfrm>
              <a:off x="506516" y="892846"/>
              <a:ext cx="2445673" cy="114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0">
                <a:lnSpc>
                  <a:spcPct val="90000"/>
                </a:lnSpc>
                <a:spcBef>
                  <a:spcPct val="0"/>
                </a:spcBef>
                <a:spcAft>
                  <a:spcPct val="35000"/>
                </a:spcAft>
              </a:pPr>
              <a:r>
                <a:rPr lang="ru-RU" sz="2800" b="1" i="0" kern="1200" dirty="0" smtClean="0">
                  <a:solidFill>
                    <a:srgbClr val="FF0000"/>
                  </a:solidFill>
                  <a:latin typeface="Times New Roman" panose="02020603050405020304" pitchFamily="18" charset="0"/>
                  <a:cs typeface="Times New Roman" panose="02020603050405020304" pitchFamily="18" charset="0"/>
                </a:rPr>
                <a:t>Спасибо за внимание!</a:t>
              </a:r>
              <a:endParaRPr lang="ru-RU" sz="2800" b="1" i="0" kern="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466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067944" y="1484784"/>
            <a:ext cx="4752528" cy="3477875"/>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Без  памяти - нет  традиций,</a:t>
            </a:r>
          </a:p>
          <a:p>
            <a:pPr algn="ct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Без </a:t>
            </a:r>
            <a:r>
              <a:rPr lang="ru-RU" sz="2000" dirty="0" smtClean="0">
                <a:latin typeface="Times New Roman" panose="02020603050405020304" pitchFamily="18" charset="0"/>
                <a:cs typeface="Times New Roman" panose="02020603050405020304" pitchFamily="18" charset="0"/>
              </a:rPr>
              <a:t>традиций - нет </a:t>
            </a:r>
            <a:r>
              <a:rPr lang="ru-RU" sz="2000" dirty="0">
                <a:latin typeface="Times New Roman" panose="02020603050405020304" pitchFamily="18" charset="0"/>
                <a:cs typeface="Times New Roman" panose="02020603050405020304" pitchFamily="18" charset="0"/>
              </a:rPr>
              <a:t>культуры,</a:t>
            </a:r>
          </a:p>
          <a:p>
            <a:pPr algn="ct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Без </a:t>
            </a:r>
            <a:r>
              <a:rPr lang="ru-RU" sz="2000" dirty="0">
                <a:latin typeface="Times New Roman" panose="02020603050405020304" pitchFamily="18" charset="0"/>
                <a:cs typeface="Times New Roman" panose="02020603050405020304" pitchFamily="18" charset="0"/>
              </a:rPr>
              <a:t>культуры - нет воспитания,</a:t>
            </a:r>
          </a:p>
          <a:p>
            <a:pPr algn="ct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Без </a:t>
            </a:r>
            <a:r>
              <a:rPr lang="ru-RU" sz="2000" dirty="0">
                <a:latin typeface="Times New Roman" panose="02020603050405020304" pitchFamily="18" charset="0"/>
                <a:cs typeface="Times New Roman" panose="02020603050405020304" pitchFamily="18" charset="0"/>
              </a:rPr>
              <a:t>воспитания - нет духовности,</a:t>
            </a:r>
          </a:p>
          <a:p>
            <a:pPr algn="ct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Без </a:t>
            </a:r>
            <a:r>
              <a:rPr lang="ru-RU" sz="2000" dirty="0">
                <a:latin typeface="Times New Roman" panose="02020603050405020304" pitchFamily="18" charset="0"/>
                <a:cs typeface="Times New Roman" panose="02020603050405020304" pitchFamily="18" charset="0"/>
              </a:rPr>
              <a:t>духовности - нет </a:t>
            </a:r>
            <a:r>
              <a:rPr lang="ru-RU" sz="2000" dirty="0" smtClean="0">
                <a:latin typeface="Times New Roman" panose="02020603050405020304" pitchFamily="18" charset="0"/>
                <a:cs typeface="Times New Roman" panose="02020603050405020304" pitchFamily="18" charset="0"/>
              </a:rPr>
              <a:t>личности,</a:t>
            </a:r>
          </a:p>
          <a:p>
            <a:pPr algn="ct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Без </a:t>
            </a:r>
            <a:r>
              <a:rPr lang="ru-RU" sz="2000" dirty="0">
                <a:latin typeface="Times New Roman" panose="02020603050405020304" pitchFamily="18" charset="0"/>
                <a:cs typeface="Times New Roman" panose="02020603050405020304" pitchFamily="18" charset="0"/>
              </a:rPr>
              <a:t>личности - нет народа.                   </a:t>
            </a:r>
          </a:p>
          <a:p>
            <a:pPr algn="ctr"/>
            <a:r>
              <a:rPr lang="ru-RU" sz="2000" dirty="0">
                <a:latin typeface="Times New Roman" panose="02020603050405020304" pitchFamily="18" charset="0"/>
                <a:cs typeface="Times New Roman" panose="02020603050405020304" pitchFamily="18" charset="0"/>
              </a:rPr>
              <a:t>                        </a:t>
            </a:r>
          </a:p>
          <a:p>
            <a:pPr algn="ctr"/>
            <a:r>
              <a:rPr lang="ru-RU" sz="2000" dirty="0">
                <a:latin typeface="Times New Roman" panose="02020603050405020304" pitchFamily="18" charset="0"/>
                <a:cs typeface="Times New Roman" panose="02020603050405020304" pitchFamily="18" charset="0"/>
              </a:rPr>
              <a:t>                                            </a:t>
            </a:r>
          </a:p>
          <a:p>
            <a:pPr algn="ct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Г.Н.Волко</a:t>
            </a:r>
            <a:r>
              <a:rPr lang="ru-RU" sz="2000" i="1" dirty="0" err="1"/>
              <a:t>в</a:t>
            </a:r>
            <a:endParaRPr lang="ru-RU" sz="2000"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1" y="1975560"/>
            <a:ext cx="4154777" cy="27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277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7544" y="1556792"/>
            <a:ext cx="8136904" cy="3323987"/>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Цель: </a:t>
            </a:r>
            <a:r>
              <a:rPr lang="ru-RU" sz="1600" dirty="0">
                <a:latin typeface="Times New Roman" panose="02020603050405020304" pitchFamily="18" charset="0"/>
                <a:cs typeface="Times New Roman" panose="02020603050405020304" pitchFamily="18" charset="0"/>
              </a:rPr>
              <a:t>формировать у  дошкольников глубокие  познания духовного богатства  русского народа</a:t>
            </a:r>
            <a:r>
              <a:rPr lang="ru-RU" sz="1600" dirty="0" smtClean="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  </a:t>
            </a:r>
            <a:endParaRPr lang="ru-RU" sz="1600" b="1" dirty="0" smtClean="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Основные </a:t>
            </a:r>
            <a:r>
              <a:rPr lang="ru-RU" sz="1600" b="1" dirty="0">
                <a:latin typeface="Times New Roman" panose="02020603050405020304" pitchFamily="18" charset="0"/>
                <a:cs typeface="Times New Roman" panose="02020603050405020304" pitchFamily="18" charset="0"/>
              </a:rPr>
              <a:t>задачи:  </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-расширять знания детей о народных праздниках, обычаях и традициях своего народа;</a:t>
            </a:r>
          </a:p>
          <a:p>
            <a:r>
              <a:rPr lang="ru-RU" sz="1600" dirty="0">
                <a:latin typeface="Times New Roman" panose="02020603050405020304" pitchFamily="18" charset="0"/>
                <a:cs typeface="Times New Roman" panose="02020603050405020304" pitchFamily="18" charset="0"/>
              </a:rPr>
              <a:t>-знакомить детей с русскими народными песнями различных жанров: хороводными,  обрядовыми, плясовыми, лирическими, шуточными;</a:t>
            </a:r>
          </a:p>
          <a:p>
            <a:r>
              <a:rPr lang="ru-RU" sz="1600" dirty="0">
                <a:latin typeface="Times New Roman" panose="02020603050405020304" pitchFamily="18" charset="0"/>
                <a:cs typeface="Times New Roman" panose="02020603050405020304" pitchFamily="18" charset="0"/>
              </a:rPr>
              <a:t>- развивать  вокально-хоровые навыки, чистоту  интонирования;</a:t>
            </a:r>
          </a:p>
          <a:p>
            <a:r>
              <a:rPr lang="ru-RU" sz="1600" dirty="0">
                <a:latin typeface="Times New Roman" panose="02020603050405020304" pitchFamily="18" charset="0"/>
                <a:cs typeface="Times New Roman" panose="02020603050405020304" pitchFamily="18" charset="0"/>
              </a:rPr>
              <a:t>-знакомить детей со звучанием и внешним видом  русских народных инструментов;      </a:t>
            </a:r>
          </a:p>
          <a:p>
            <a:r>
              <a:rPr lang="ru-RU" sz="1600" dirty="0">
                <a:latin typeface="Times New Roman" panose="02020603050405020304" pitchFamily="18" charset="0"/>
                <a:cs typeface="Times New Roman" panose="02020603050405020304" pitchFamily="18" charset="0"/>
              </a:rPr>
              <a:t>-развивать гармоничную и творческую личность ребёнка средствами музыкального искусства    и музыкально-художественной деятельности;</a:t>
            </a:r>
          </a:p>
          <a:p>
            <a:r>
              <a:rPr lang="ru-RU" sz="1600" dirty="0">
                <a:latin typeface="Times New Roman" panose="02020603050405020304" pitchFamily="18" charset="0"/>
                <a:cs typeface="Times New Roman" panose="02020603050405020304" pitchFamily="18" charset="0"/>
              </a:rPr>
              <a:t>-использование в проведении праздников и развлечений современных технологий;</a:t>
            </a:r>
          </a:p>
          <a:p>
            <a:r>
              <a:rPr lang="ru-RU" sz="1600" dirty="0">
                <a:latin typeface="Times New Roman" panose="02020603050405020304" pitchFamily="18" charset="0"/>
                <a:cs typeface="Times New Roman" panose="02020603050405020304" pitchFamily="18" charset="0"/>
              </a:rPr>
              <a:t>-привлечение родителей  к творческому взаимодействию с </a:t>
            </a:r>
            <a:r>
              <a:rPr lang="ru-RU" sz="1600" dirty="0" smtClean="0">
                <a:latin typeface="Times New Roman" panose="02020603050405020304" pitchFamily="18" charset="0"/>
                <a:cs typeface="Times New Roman" panose="02020603050405020304" pitchFamily="18" charset="0"/>
              </a:rPr>
              <a:t>детьми.</a:t>
            </a:r>
            <a:endParaRPr lang="ru-RU" sz="1600" dirty="0">
              <a:latin typeface="Times New Roman" panose="02020603050405020304" pitchFamily="18" charset="0"/>
              <a:cs typeface="Times New Roman" panose="02020603050405020304" pitchFamily="18" charset="0"/>
            </a:endParaRPr>
          </a:p>
          <a:p>
            <a:r>
              <a:rPr lang="ru-RU" dirty="0"/>
              <a:t> </a:t>
            </a:r>
          </a:p>
        </p:txBody>
      </p:sp>
    </p:spTree>
    <p:extLst>
      <p:ext uri="{BB962C8B-B14F-4D97-AF65-F5344CB8AC3E}">
        <p14:creationId xmlns:p14="http://schemas.microsoft.com/office/powerpoint/2010/main" val="3095561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Files\ФОТО\КАПУСТА ГР.9 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76673"/>
            <a:ext cx="8424936" cy="58073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02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user\Desktop\ГМО 23\ПРАЗДНИК БЕРЕЗКИ\IMG-20220824-WA0001 (1).jpg"/>
          <p:cNvPicPr>
            <a:picLocks noChangeAspect="1" noChangeArrowheads="1"/>
          </p:cNvPicPr>
          <p:nvPr/>
        </p:nvPicPr>
        <p:blipFill>
          <a:blip r:embed="rId3"/>
          <a:srcRect/>
          <a:stretch>
            <a:fillRect/>
          </a:stretch>
        </p:blipFill>
        <p:spPr bwMode="auto">
          <a:xfrm>
            <a:off x="468000" y="1123920"/>
            <a:ext cx="8208000" cy="4610160"/>
          </a:xfrm>
          <a:prstGeom prst="rect">
            <a:avLst/>
          </a:prstGeom>
          <a:noFill/>
        </p:spPr>
      </p:pic>
    </p:spTree>
    <p:extLst>
      <p:ext uri="{BB962C8B-B14F-4D97-AF65-F5344CB8AC3E}">
        <p14:creationId xmlns:p14="http://schemas.microsoft.com/office/powerpoint/2010/main" val="3902926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UserXX\Downloads\масленица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628800"/>
            <a:ext cx="4716000" cy="34563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XX\Downloads\масленица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28800"/>
            <a:ext cx="4428000" cy="3456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340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user\Desktop\ГМО 23\ПРАЗДНИК ПАСХИ\IMG-20230417-WA0002.jpg"/>
          <p:cNvPicPr>
            <a:picLocks noChangeAspect="1" noChangeArrowheads="1"/>
          </p:cNvPicPr>
          <p:nvPr/>
        </p:nvPicPr>
        <p:blipFill rotWithShape="1">
          <a:blip r:embed="rId3"/>
          <a:srcRect t="14150" r="8879" b="8710"/>
          <a:stretch/>
        </p:blipFill>
        <p:spPr bwMode="auto">
          <a:xfrm>
            <a:off x="492277" y="1683327"/>
            <a:ext cx="3093074" cy="3491345"/>
          </a:xfrm>
          <a:prstGeom prst="rect">
            <a:avLst/>
          </a:prstGeom>
          <a:noFill/>
        </p:spPr>
      </p:pic>
      <p:pic>
        <p:nvPicPr>
          <p:cNvPr id="5" name="Picture 3" descr="C:\Users\user\Desktop\ГМО 23\ПРАЗДНИК ПАСХИ\IMG-20230417-WA0006.jpg"/>
          <p:cNvPicPr>
            <a:picLocks noChangeAspect="1" noChangeArrowheads="1"/>
          </p:cNvPicPr>
          <p:nvPr/>
        </p:nvPicPr>
        <p:blipFill>
          <a:blip r:embed="rId4" cstate="print"/>
          <a:srcRect/>
          <a:stretch>
            <a:fillRect/>
          </a:stretch>
        </p:blipFill>
        <p:spPr bwMode="auto">
          <a:xfrm>
            <a:off x="3995936" y="1683327"/>
            <a:ext cx="4320000" cy="3242029"/>
          </a:xfrm>
          <a:prstGeom prst="rect">
            <a:avLst/>
          </a:prstGeom>
          <a:noFill/>
        </p:spPr>
      </p:pic>
    </p:spTree>
    <p:extLst>
      <p:ext uri="{BB962C8B-B14F-4D97-AF65-F5344CB8AC3E}">
        <p14:creationId xmlns:p14="http://schemas.microsoft.com/office/powerpoint/2010/main" val="3113023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638" y="1473678"/>
            <a:ext cx="3204000" cy="342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12776"/>
            <a:ext cx="4498975"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97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XX\Downloads\1671747011_kalix-club-p-fon-dlya-prezentatsii-russkie-traditsii-vk-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lh4.googleusercontent.com/6RUC5Dk5XW3JJnXWpTzIHm3AGN4LmjhG9VAmWdA6Rq9UTjs17xEkqcys0ufbu6sdpPLkZV5gRc45zflKs-nWM8umBLWUf-QNLSu9SaeC2DKho7SwFvtEgFfpRYBvaA3bZQ=w1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05196"/>
            <a:ext cx="3024000" cy="414300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5.googleusercontent.com/A4oS1R0wVPRfVl3DT1i1q2UQI_RvKgGAy4XHegSjwGyUtahQmKCr1XI0RjoEMN_dIyh-MIqJQsLAcrDneQSked07F4BPsv0lTcWEG-9tI0rWXD-zDDUPbmMBKx5SVTof=w12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000" y="1154780"/>
            <a:ext cx="2952000" cy="40438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lh3.googleusercontent.com/VKHgA2p5HgEphAjD1tIHwyEBfcsQu5ON9iPc9-OAnyVh8agw6M5KbY_gwkyKihkEUx_fffn_pMke2QcFo7pBJQaHA3JkMLbCfhziGlxwjQhuCS-AFI24gnQNPycXhPKfFg=w128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7802" y="1154780"/>
            <a:ext cx="3024000" cy="414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644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74</Words>
  <Application>Microsoft Office PowerPoint</Application>
  <PresentationFormat>Экран (4:3)</PresentationFormat>
  <Paragraphs>26</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Муниципальное автономное дошкольное образовательное учреждение Городского округа «город Ирбит» Свердловской области «Детский сад № 25»  «Традиции и обычаи  народной культуры  для дошкольников»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UserXX</dc:creator>
  <cp:lastModifiedBy>Пользователь</cp:lastModifiedBy>
  <cp:revision>34</cp:revision>
  <dcterms:created xsi:type="dcterms:W3CDTF">2023-11-11T07:42:29Z</dcterms:created>
  <dcterms:modified xsi:type="dcterms:W3CDTF">2023-11-21T06:53:21Z</dcterms:modified>
</cp:coreProperties>
</file>