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51" r:id="rId3"/>
    <p:sldId id="319" r:id="rId4"/>
    <p:sldId id="352" r:id="rId5"/>
    <p:sldId id="350" r:id="rId6"/>
    <p:sldId id="318" r:id="rId7"/>
    <p:sldId id="354" r:id="rId8"/>
    <p:sldId id="343" r:id="rId9"/>
    <p:sldId id="353" r:id="rId10"/>
    <p:sldId id="320" r:id="rId11"/>
    <p:sldId id="263" r:id="rId12"/>
    <p:sldId id="264" r:id="rId13"/>
    <p:sldId id="347" r:id="rId14"/>
    <p:sldId id="300" r:id="rId15"/>
    <p:sldId id="312" r:id="rId16"/>
    <p:sldId id="329" r:id="rId17"/>
    <p:sldId id="349" r:id="rId18"/>
    <p:sldId id="348" r:id="rId19"/>
    <p:sldId id="30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F2229-782D-494F-B877-267A889F058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716AE-1BD7-480D-B7C0-F0670569E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496C9-63E9-4D34-AA84-E65D5D39D0CF}" type="slidenum">
              <a:rPr lang="ru-RU"/>
              <a:pPr/>
              <a:t>16</a:t>
            </a:fld>
            <a:endParaRPr lang="ru-RU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Пол+ан. слова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EC437-4D47-49A9-95B2-AB1EDA0A357A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32B0-425A-4AC0-94F2-0642DEF97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873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EC437-4D47-49A9-95B2-AB1EDA0A357A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32B0-425A-4AC0-94F2-0642DEF97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764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EC437-4D47-49A9-95B2-AB1EDA0A357A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32B0-425A-4AC0-94F2-0642DEF97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52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EC437-4D47-49A9-95B2-AB1EDA0A357A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32B0-425A-4AC0-94F2-0642DEF97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896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EC437-4D47-49A9-95B2-AB1EDA0A357A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32B0-425A-4AC0-94F2-0642DEF97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266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EC437-4D47-49A9-95B2-AB1EDA0A357A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32B0-425A-4AC0-94F2-0642DEF97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164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EC437-4D47-49A9-95B2-AB1EDA0A357A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32B0-425A-4AC0-94F2-0642DEF97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56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EC437-4D47-49A9-95B2-AB1EDA0A357A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32B0-425A-4AC0-94F2-0642DEF97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60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EC437-4D47-49A9-95B2-AB1EDA0A357A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32B0-425A-4AC0-94F2-0642DEF97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253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EC437-4D47-49A9-95B2-AB1EDA0A357A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32B0-425A-4AC0-94F2-0642DEF97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260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EC437-4D47-49A9-95B2-AB1EDA0A357A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32B0-425A-4AC0-94F2-0642DEF97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962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C437-4D47-49A9-95B2-AB1EDA0A357A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932B0-425A-4AC0-94F2-0642DEF97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600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675c0_2e13e76b_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69" y="3277340"/>
            <a:ext cx="2159036" cy="287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98805" y="352663"/>
            <a:ext cx="9762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spc="30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«звук   и   буква Л»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18000" contrast="24000"/>
          </a:blip>
          <a:srcRect l="19240" t="9157" r="18970" b="59379"/>
          <a:stretch>
            <a:fillRect/>
          </a:stretch>
        </p:blipFill>
        <p:spPr bwMode="auto">
          <a:xfrm>
            <a:off x="6161649" y="1237956"/>
            <a:ext cx="2855742" cy="229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18000" contrast="24000"/>
          </a:blip>
          <a:srcRect l="4440" t="53771" r="5650" b="23688"/>
          <a:stretch>
            <a:fillRect/>
          </a:stretch>
        </p:blipFill>
        <p:spPr bwMode="auto">
          <a:xfrm>
            <a:off x="253217" y="4339884"/>
            <a:ext cx="6373985" cy="251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ALLA\Desktop\img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6011" y="1229630"/>
            <a:ext cx="1905000" cy="2543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721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"/>
            <a:ext cx="506436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«Посчитай звуки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Игры с пальчиками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Лоси идут к болоту – 2 пальчика;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 болотом облака – 2 пальчика;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Лосиха лакала воду – 3 пальчика;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айка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на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ося – 4 пальчика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http://coollib.net/i/27/279327/i_0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489" y="3802170"/>
            <a:ext cx="4360370" cy="2394850"/>
          </a:xfrm>
          <a:prstGeom prst="rect">
            <a:avLst/>
          </a:prstGeom>
          <a:noFill/>
        </p:spPr>
      </p:pic>
      <p:pic>
        <p:nvPicPr>
          <p:cNvPr id="1035" name="Picture 11" descr="Картинки по запросу лосенок лакал воду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0718" y="4624714"/>
            <a:ext cx="2676525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2626" y="682388"/>
            <a:ext cx="6378845" cy="5868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Самолеты загудели,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(Вращение перед грудью согнутыми в локтях руками.)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Самолеты полетели,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(Руки в стороны, поочередные наклоны в стороны.)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полянку тихо сели,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(Присесть, руки к коленям.)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 и снова полетели.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2646" y="731520"/>
            <a:ext cx="5072062" cy="5072063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 t="14998"/>
          <a:stretch>
            <a:fillRect/>
          </a:stretch>
        </p:blipFill>
        <p:spPr>
          <a:xfrm>
            <a:off x="207490" y="3587262"/>
            <a:ext cx="5596613" cy="2015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65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67047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0" indent="-342900" algn="just">
              <a:lnSpc>
                <a:spcPts val="12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с буквой Л.  </a:t>
            </a:r>
          </a:p>
          <a:p>
            <a:pPr marL="120650" indent="-342900" algn="just">
              <a:lnSpc>
                <a:spcPts val="12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Рассматривание демонстрационной карточки,</a:t>
            </a:r>
          </a:p>
          <a:p>
            <a:pPr marL="120650" indent="-342900" algn="just">
              <a:lnSpc>
                <a:spcPts val="12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отыскивание буквы Л в разрезной азбуке. 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2250">
              <a:lnSpc>
                <a:spcPts val="1200"/>
              </a:lnSpc>
              <a:spcBef>
                <a:spcPts val="1200"/>
              </a:spcBef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стремянку Л похожа</a:t>
            </a:r>
          </a:p>
          <a:p>
            <a:pPr indent="-222250">
              <a:lnSpc>
                <a:spcPts val="1200"/>
              </a:lnSpc>
              <a:spcBef>
                <a:spcPts val="1200"/>
              </a:spcBef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на крышу дома тоже.</a:t>
            </a:r>
          </a:p>
          <a:p>
            <a:pPr indent="-222250">
              <a:lnSpc>
                <a:spcPts val="1200"/>
              </a:lnSpc>
              <a:spcBef>
                <a:spcPts val="1200"/>
              </a:spcBef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Лесом Лёгкий Лист </a:t>
            </a:r>
            <a:r>
              <a:rPr lang="ru-RU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ЛетеЛ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indent="-222250">
              <a:lnSpc>
                <a:spcPts val="1200"/>
              </a:lnSpc>
              <a:spcBef>
                <a:spcPts val="1200"/>
              </a:spcBef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Приземляться не </a:t>
            </a:r>
            <a:r>
              <a:rPr lang="ru-RU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хотеЛ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4" descr="http://festival.1september.ru/articles/524893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4637" y="1046224"/>
            <a:ext cx="3643318" cy="4797037"/>
          </a:xfrm>
          <a:prstGeom prst="rect">
            <a:avLst/>
          </a:prstGeom>
          <a:noFill/>
        </p:spPr>
      </p:pic>
      <p:pic>
        <p:nvPicPr>
          <p:cNvPr id="20482" name="Picture 2" descr="Картинки по запросу на что похожа буква Л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82" y="3535598"/>
            <a:ext cx="3539039" cy="2551401"/>
          </a:xfrm>
          <a:prstGeom prst="rect">
            <a:avLst/>
          </a:prstGeom>
          <a:noFill/>
        </p:spPr>
      </p:pic>
      <p:pic>
        <p:nvPicPr>
          <p:cNvPr id="16386" name="Picture 2" descr="Картинки по запросу на что похожа буква Л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368352"/>
            <a:ext cx="2926080" cy="3111275"/>
          </a:xfrm>
          <a:prstGeom prst="rect">
            <a:avLst/>
          </a:prstGeom>
          <a:noFill/>
        </p:spPr>
      </p:pic>
      <p:pic>
        <p:nvPicPr>
          <p:cNvPr id="6" name="Picture 6" descr="Картинки по запросу буква л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9024" y="0"/>
            <a:ext cx="2634017" cy="3166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8497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omel.ucoz.ru/_ld/2/s13602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7295" y="464234"/>
            <a:ext cx="8545110" cy="6195207"/>
          </a:xfrm>
          <a:prstGeom prst="rect">
            <a:avLst/>
          </a:prstGeom>
          <a:noFill/>
        </p:spPr>
      </p:pic>
      <p:pic>
        <p:nvPicPr>
          <p:cNvPr id="4" name="Рисунок 5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317674" y="4700959"/>
            <a:ext cx="1874326" cy="184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431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Помоги лосенку найти букву 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888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3993107" cy="80858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Чтение слогов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</p:nvPr>
        </p:nvGraphicFramePr>
        <p:xfrm>
          <a:off x="2159563" y="1418895"/>
          <a:ext cx="2931052" cy="5155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10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31065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5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1065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5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1065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5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31065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5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31065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Ё</a:t>
                      </a:r>
                      <a:endParaRPr lang="ru-RU" sz="5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4943872" y="2492897"/>
            <a:ext cx="6638528" cy="230425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9"/>
          <p:cNvGraphicFramePr>
            <a:graphicFrameLocks/>
          </p:cNvGraphicFramePr>
          <p:nvPr/>
        </p:nvGraphicFramePr>
        <p:xfrm>
          <a:off x="6458608" y="1418205"/>
          <a:ext cx="3149416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94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13021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6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6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3021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6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6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3021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6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6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3021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ru-RU" sz="6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6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3021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Ё</a:t>
                      </a:r>
                      <a:r>
                        <a:rPr lang="ru-RU" sz="6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6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2880" y="2715064"/>
            <a:ext cx="1158694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полка - палка – галка – балка - булка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и по запросу лосенок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34843" y="0"/>
            <a:ext cx="2200557" cy="220055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6659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Чтение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Преобразование слов.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образовалось новое слово?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874" y="4274233"/>
            <a:ext cx="1158694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лка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- п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лка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лка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лка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лка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2171402" y="4873756"/>
            <a:ext cx="1524011" cy="1214446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388935" y="1598293"/>
            <a:ext cx="1619261" cy="1214446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074" name="AutoShape 2" descr="Картинки по запросу тетерев рисунок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30031" y="4901527"/>
            <a:ext cx="1475987" cy="1184427"/>
          </a:xfrm>
          <a:prstGeom prst="rect">
            <a:avLst/>
          </a:prstGeom>
          <a:solidFill>
            <a:srgbClr val="0070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4076699" y="1598293"/>
            <a:ext cx="1524011" cy="1214446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5832155" y="1584645"/>
            <a:ext cx="1510341" cy="12144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36618" y="4889678"/>
            <a:ext cx="1619261" cy="1214446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035160" y="4889678"/>
            <a:ext cx="1492183" cy="1214446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310155" y="1600567"/>
            <a:ext cx="1524011" cy="1214446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0"/>
            <a:ext cx="108454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Звуковой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анализ слов.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Чем отличаются  и чем похожи слова?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25150" y="341425"/>
            <a:ext cx="8370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/>
              <a:t>С</a:t>
            </a:r>
            <a:endParaRPr lang="ru-RU" sz="96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913777" y="3550923"/>
            <a:ext cx="8370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/>
              <a:t>С</a:t>
            </a:r>
            <a:endParaRPr lang="ru-RU" sz="96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471897" y="3525903"/>
            <a:ext cx="7938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/>
              <a:t>Т</a:t>
            </a:r>
            <a:endParaRPr lang="ru-RU" sz="96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33478" y="361897"/>
            <a:ext cx="7938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/>
              <a:t>Т</a:t>
            </a:r>
            <a:endParaRPr lang="ru-RU" sz="96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537258" y="282285"/>
            <a:ext cx="10166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/>
              <a:t>О</a:t>
            </a:r>
            <a:endParaRPr lang="ru-RU" sz="96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286446" y="311855"/>
            <a:ext cx="9589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/>
              <a:t>Л</a:t>
            </a:r>
            <a:endParaRPr lang="ru-RU" sz="96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020314" y="3566846"/>
            <a:ext cx="9589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/>
              <a:t>Л</a:t>
            </a:r>
            <a:endParaRPr lang="ru-RU" sz="96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248381" y="3569121"/>
            <a:ext cx="85792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/>
              <a:t>У</a:t>
            </a:r>
            <a:endParaRPr lang="ru-RU" sz="9600" b="1" dirty="0"/>
          </a:p>
        </p:txBody>
      </p:sp>
      <p:sp>
        <p:nvSpPr>
          <p:cNvPr id="2" name="AutoShape 2" descr="Картинки по запросу волк рисунок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02555" y="300251"/>
            <a:ext cx="2729552" cy="2902499"/>
          </a:xfrm>
          <a:prstGeom prst="rect">
            <a:avLst/>
          </a:prstGeom>
          <a:noFill/>
        </p:spPr>
      </p:pic>
      <p:pic>
        <p:nvPicPr>
          <p:cNvPr id="11268" name="Picture 4" descr="Картинки по запросу стул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29746" y="3452884"/>
            <a:ext cx="1797144" cy="3057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animBg="1"/>
      <p:bldP spid="145413" grpId="0" animBg="1"/>
      <p:bldP spid="16" grpId="0" animBg="1"/>
      <p:bldP spid="19" grpId="0" animBg="1"/>
      <p:bldP spid="21" grpId="0" animBg="1"/>
      <p:bldP spid="15" grpId="0" animBg="1"/>
      <p:bldP spid="18" grpId="0" animBg="1"/>
      <p:bldP spid="20" grpId="0" animBg="1"/>
      <p:bldP spid="26" grpId="0"/>
      <p:bldP spid="28" grpId="0"/>
      <p:bldP spid="29" grpId="0"/>
      <p:bldP spid="30" grpId="0"/>
      <p:bldP spid="31" grpId="0"/>
      <p:bldP spid="32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673842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 с разрезной азбукой. Индивидуальная работа.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Выкладывание из букв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буквы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слогов: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ил,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лы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слов: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белка, волк, слон, слоны. (звукобуквенный анализ этих слов)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75543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преобразовании настоящего времени глаголов в прошедшее: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Лосиха хочет пить.                                                  Лосиха  хотела пить.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Лосиха пьёт воду из болота.                                  Лосиха пила воду из болота.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Лосиха ходит около болота.                                   Лосиха ходила около болота.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Лось и лосенок ждут лосиху.                                  Лось и лосенок ждали лосиху.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284" y="1735546"/>
            <a:ext cx="5331654" cy="4905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222250" algn="just">
              <a:lnSpc>
                <a:spcPts val="12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занятия.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2250" algn="just">
              <a:lnSpc>
                <a:spcPts val="12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какой звук повторяли?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2250" algn="just">
              <a:lnSpc>
                <a:spcPts val="12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какую букву выучили?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2250" algn="just">
              <a:lnSpc>
                <a:spcPts val="12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дайте характеристику этому звуку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35050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22250" algn="just">
              <a:spcBef>
                <a:spcPts val="1200"/>
              </a:spcBef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 и артикуляция звука Л.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СОГЛАСНЫЙ, ЗВОНКИЙ,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всегда твердый, может быть мягким. Как произносится звук Л?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по профилю называют положение органов артикуляции. </a:t>
            </a: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2194562" y="3179298"/>
            <a:ext cx="3376245" cy="3362179"/>
            <a:chOff x="653" y="1071"/>
            <a:chExt cx="1179" cy="1225"/>
          </a:xfrm>
        </p:grpSpPr>
        <p:sp>
          <p:nvSpPr>
            <p:cNvPr id="8" name="Oval 16"/>
            <p:cNvSpPr>
              <a:spLocks noChangeArrowheads="1"/>
            </p:cNvSpPr>
            <p:nvPr/>
          </p:nvSpPr>
          <p:spPr bwMode="auto">
            <a:xfrm>
              <a:off x="748" y="1071"/>
              <a:ext cx="998" cy="8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rPr>
                <a:t>Л</a:t>
              </a:r>
              <a:endParaRPr lang="ru-RU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653" y="1570"/>
              <a:ext cx="186" cy="227"/>
            </a:xfrm>
            <a:custGeom>
              <a:avLst/>
              <a:gdLst>
                <a:gd name="T0" fmla="*/ 95 w 186"/>
                <a:gd name="T1" fmla="*/ 0 h 227"/>
                <a:gd name="T2" fmla="*/ 28 w 186"/>
                <a:gd name="T3" fmla="*/ 18 h 227"/>
                <a:gd name="T4" fmla="*/ 4 w 186"/>
                <a:gd name="T5" fmla="*/ 91 h 227"/>
                <a:gd name="T6" fmla="*/ 50 w 186"/>
                <a:gd name="T7" fmla="*/ 182 h 227"/>
                <a:gd name="T8" fmla="*/ 186 w 186"/>
                <a:gd name="T9" fmla="*/ 22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227"/>
                <a:gd name="T17" fmla="*/ 186 w 186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227">
                  <a:moveTo>
                    <a:pt x="95" y="0"/>
                  </a:moveTo>
                  <a:cubicBezTo>
                    <a:pt x="84" y="3"/>
                    <a:pt x="43" y="3"/>
                    <a:pt x="28" y="18"/>
                  </a:cubicBezTo>
                  <a:cubicBezTo>
                    <a:pt x="13" y="33"/>
                    <a:pt x="0" y="64"/>
                    <a:pt x="4" y="91"/>
                  </a:cubicBezTo>
                  <a:cubicBezTo>
                    <a:pt x="8" y="118"/>
                    <a:pt x="20" y="159"/>
                    <a:pt x="50" y="182"/>
                  </a:cubicBezTo>
                  <a:cubicBezTo>
                    <a:pt x="80" y="205"/>
                    <a:pt x="133" y="216"/>
                    <a:pt x="186" y="2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8"/>
            <p:cNvSpPr>
              <a:spLocks/>
            </p:cNvSpPr>
            <p:nvPr/>
          </p:nvSpPr>
          <p:spPr bwMode="auto">
            <a:xfrm flipH="1">
              <a:off x="1655" y="1570"/>
              <a:ext cx="177" cy="227"/>
            </a:xfrm>
            <a:custGeom>
              <a:avLst/>
              <a:gdLst>
                <a:gd name="T0" fmla="*/ 45 w 186"/>
                <a:gd name="T1" fmla="*/ 0 h 227"/>
                <a:gd name="T2" fmla="*/ 13 w 186"/>
                <a:gd name="T3" fmla="*/ 18 h 227"/>
                <a:gd name="T4" fmla="*/ 4 w 186"/>
                <a:gd name="T5" fmla="*/ 91 h 227"/>
                <a:gd name="T6" fmla="*/ 25 w 186"/>
                <a:gd name="T7" fmla="*/ 182 h 227"/>
                <a:gd name="T8" fmla="*/ 89 w 186"/>
                <a:gd name="T9" fmla="*/ 22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227"/>
                <a:gd name="T17" fmla="*/ 186 w 186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227">
                  <a:moveTo>
                    <a:pt x="95" y="0"/>
                  </a:moveTo>
                  <a:cubicBezTo>
                    <a:pt x="84" y="3"/>
                    <a:pt x="43" y="3"/>
                    <a:pt x="28" y="18"/>
                  </a:cubicBezTo>
                  <a:cubicBezTo>
                    <a:pt x="13" y="33"/>
                    <a:pt x="0" y="64"/>
                    <a:pt x="4" y="91"/>
                  </a:cubicBezTo>
                  <a:cubicBezTo>
                    <a:pt x="8" y="118"/>
                    <a:pt x="20" y="159"/>
                    <a:pt x="50" y="182"/>
                  </a:cubicBezTo>
                  <a:cubicBezTo>
                    <a:pt x="80" y="205"/>
                    <a:pt x="133" y="216"/>
                    <a:pt x="186" y="2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Oval 19"/>
            <p:cNvSpPr>
              <a:spLocks noChangeArrowheads="1"/>
            </p:cNvSpPr>
            <p:nvPr/>
          </p:nvSpPr>
          <p:spPr bwMode="auto">
            <a:xfrm rot="2700000">
              <a:off x="777" y="1809"/>
              <a:ext cx="196" cy="8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" name="Oval 20"/>
            <p:cNvSpPr>
              <a:spLocks noChangeArrowheads="1"/>
            </p:cNvSpPr>
            <p:nvPr/>
          </p:nvSpPr>
          <p:spPr bwMode="auto">
            <a:xfrm rot="7650248">
              <a:off x="1506" y="1811"/>
              <a:ext cx="196" cy="78"/>
            </a:xfrm>
            <a:prstGeom prst="ellipse">
              <a:avLst/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" name="Oval 21"/>
            <p:cNvSpPr>
              <a:spLocks noChangeArrowheads="1"/>
            </p:cNvSpPr>
            <p:nvPr/>
          </p:nvSpPr>
          <p:spPr bwMode="auto">
            <a:xfrm>
              <a:off x="793" y="2115"/>
              <a:ext cx="363" cy="181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" name="Oval 22"/>
            <p:cNvSpPr>
              <a:spLocks noChangeArrowheads="1"/>
            </p:cNvSpPr>
            <p:nvPr/>
          </p:nvSpPr>
          <p:spPr bwMode="auto">
            <a:xfrm>
              <a:off x="1338" y="2115"/>
              <a:ext cx="363" cy="181"/>
            </a:xfrm>
            <a:prstGeom prst="ellipse">
              <a:avLst/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1156" y="1933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>
              <a:off x="1338" y="1933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7" name="Picture 2" descr="D:\больная\45\школа\c31a69c60e1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05908" y="1969476"/>
            <a:ext cx="1254235" cy="118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4.bp.blogspot.com/-jUTNo4eMIyk/UsdOSJLxepI/AAAAAAAAAUE/lG6uWDUNTFg/s1600/%D0%B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2523" y="2270803"/>
            <a:ext cx="3566034" cy="4214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584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18" y="0"/>
            <a:ext cx="94438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88788" y="233848"/>
            <a:ext cx="4650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Повторите за мной стишок и узнаете, с каким звуком вы будете знакомиться на занятии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9E5E2"/>
              </a:clrFrom>
              <a:clrTo>
                <a:srgbClr val="E9E5E2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8233" y="342625"/>
            <a:ext cx="6701049" cy="651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09" name="Rectangle 1"/>
          <p:cNvSpPr>
            <a:spLocks noChangeArrowheads="1"/>
          </p:cNvSpPr>
          <p:nvPr/>
        </p:nvSpPr>
        <p:spPr bwMode="auto">
          <a:xfrm>
            <a:off x="-1" y="0"/>
            <a:ext cx="121920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знакомимся со звуком большого корабля. Давайте послушаем, как гудит корабль, когда приближается к порту: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[Л_Л_Л].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 громкий, звонкий.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380460">
            <a:off x="7724838" y="1009022"/>
            <a:ext cx="383791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Л_Л_Л</a:t>
            </a:r>
            <a:endParaRPr lang="ru-RU" sz="8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11" y="0"/>
            <a:ext cx="11049037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292821da1ba55d48a3d56823fc55d8dc_i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2" y="4357694"/>
            <a:ext cx="2260600" cy="1695450"/>
          </a:xfrm>
          <a:prstGeom prst="rect">
            <a:avLst/>
          </a:prstGeom>
          <a:noFill/>
        </p:spPr>
      </p:pic>
      <p:pic>
        <p:nvPicPr>
          <p:cNvPr id="1027" name="Picture 3" descr="C:\Users\1\Desktop\profilephot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21" y="4357694"/>
            <a:ext cx="2286016" cy="1714512"/>
          </a:xfrm>
          <a:prstGeom prst="rect">
            <a:avLst/>
          </a:prstGeom>
          <a:noFill/>
        </p:spPr>
      </p:pic>
      <p:pic>
        <p:nvPicPr>
          <p:cNvPr id="1028" name="Picture 4" descr="C:\Users\1\Desktop\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86766" y="571481"/>
            <a:ext cx="2656405" cy="2389695"/>
          </a:xfrm>
          <a:prstGeom prst="rect">
            <a:avLst/>
          </a:prstGeom>
          <a:noFill/>
        </p:spPr>
      </p:pic>
      <p:pic>
        <p:nvPicPr>
          <p:cNvPr id="1030" name="Picture 6" descr="C:\Users\1\Desktop\145398432617802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11" y="3214686"/>
            <a:ext cx="2158960" cy="1553050"/>
          </a:xfrm>
          <a:prstGeom prst="rect">
            <a:avLst/>
          </a:prstGeom>
          <a:noFill/>
        </p:spPr>
      </p:pic>
      <p:pic>
        <p:nvPicPr>
          <p:cNvPr id="17410" name="Picture 2" descr="C:\Users\1\Desktop\Tongue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 flipV="1">
            <a:off x="3809984" y="428604"/>
            <a:ext cx="3048021" cy="1763656"/>
          </a:xfrm>
          <a:prstGeom prst="rect">
            <a:avLst/>
          </a:prstGeom>
          <a:noFill/>
        </p:spPr>
      </p:pic>
      <p:pic>
        <p:nvPicPr>
          <p:cNvPr id="17411" name="Picture 3" descr="C:\Users\1\Desktop\118164628_4497432_otbelivaniezubovbeyond1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2645" y="963176"/>
            <a:ext cx="3126313" cy="16000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189" y="261983"/>
            <a:ext cx="3228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Характеристика звука </a:t>
            </a:r>
            <a:r>
              <a:rPr lang="en-US" sz="20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[</a:t>
            </a:r>
            <a:r>
              <a:rPr lang="ru-RU" sz="20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Л</a:t>
            </a:r>
            <a:r>
              <a:rPr lang="en-US" sz="20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]</a:t>
            </a: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Картинки по запросу стол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8755" y="2613381"/>
            <a:ext cx="6721435" cy="348496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239151"/>
            <a:ext cx="12192000" cy="26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0" indent="-342900">
              <a:lnSpc>
                <a:spcPts val="1200"/>
              </a:lnSpc>
              <a:spcBef>
                <a:spcPts val="1200"/>
              </a:spcBef>
            </a:pPr>
            <a:r>
              <a:rPr lang="ru-RU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Где спрятался звук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[Л_Л_Л] </a:t>
            </a:r>
            <a:r>
              <a:rPr lang="ru-RU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Ложка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скаЛка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бокаЛ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, звук [Л_Л_Л]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Гуделка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»? Назови одним словом (посуда)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597" y="321837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Картинки по запросу скалка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38899" y="2314756"/>
            <a:ext cx="3032450" cy="1080655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5642" y="1633497"/>
            <a:ext cx="1392195" cy="139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Картинки по запросу ложка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0985" y="2228112"/>
            <a:ext cx="2288707" cy="1213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56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6098" y="604911"/>
            <a:ext cx="11279691" cy="582448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6000" dirty="0" smtClean="0"/>
          </a:p>
          <a:p>
            <a:pPr>
              <a:buNone/>
            </a:pPr>
            <a:r>
              <a:rPr lang="ru-RU" sz="6000" dirty="0" smtClean="0"/>
              <a:t>Кок- (клок) , пот - ..., сон - ..., куб - ..., сова - ..., глаз - ... </a:t>
            </a:r>
          </a:p>
          <a:p>
            <a:pPr>
              <a:buNone/>
            </a:pPr>
            <a:endParaRPr lang="ru-RU" sz="6000" dirty="0" smtClean="0"/>
          </a:p>
          <a:p>
            <a:pPr>
              <a:buNone/>
            </a:pPr>
            <a:r>
              <a:rPr lang="ru-RU" sz="6000" dirty="0" err="1" smtClean="0"/>
              <a:t>Жи-лы</a:t>
            </a:r>
            <a:r>
              <a:rPr lang="ru-RU" sz="6000" dirty="0" smtClean="0"/>
              <a:t> (</a:t>
            </a:r>
            <a:r>
              <a:rPr lang="ru-RU" sz="6000" dirty="0" err="1" smtClean="0"/>
              <a:t>лы-жи</a:t>
            </a:r>
            <a:r>
              <a:rPr lang="ru-RU" sz="6000" dirty="0" smtClean="0"/>
              <a:t>), </a:t>
            </a:r>
            <a:r>
              <a:rPr lang="ru-RU" sz="6000" dirty="0" err="1" smtClean="0"/>
              <a:t>ла-ма</a:t>
            </a:r>
            <a:r>
              <a:rPr lang="ru-RU" sz="6000" dirty="0" smtClean="0"/>
              <a:t>..., </a:t>
            </a:r>
            <a:r>
              <a:rPr lang="ru-RU" sz="6000" dirty="0" err="1" smtClean="0"/>
              <a:t>ка-пал</a:t>
            </a:r>
            <a:r>
              <a:rPr lang="ru-RU" sz="6000" dirty="0" smtClean="0"/>
              <a:t>..., </a:t>
            </a:r>
            <a:r>
              <a:rPr lang="ru-RU" sz="6000" dirty="0" err="1" smtClean="0"/>
              <a:t>ска-ла</a:t>
            </a:r>
            <a:r>
              <a:rPr lang="ru-RU" sz="6000" dirty="0" smtClean="0"/>
              <a:t>... </a:t>
            </a:r>
          </a:p>
          <a:p>
            <a:pPr>
              <a:buNone/>
            </a:pPr>
            <a:endParaRPr lang="ru-RU" sz="6000" dirty="0" smtClean="0"/>
          </a:p>
          <a:p>
            <a:pPr>
              <a:buNone/>
            </a:pPr>
            <a:r>
              <a:rPr lang="ru-RU" sz="6000" dirty="0" smtClean="0"/>
              <a:t>Мёд - лёд, вес - ..., тюк - ..., пень - ..., </a:t>
            </a:r>
          </a:p>
          <a:p>
            <a:pPr>
              <a:buNone/>
            </a:pPr>
            <a:r>
              <a:rPr lang="ru-RU" sz="6000" dirty="0" smtClean="0"/>
              <a:t>печь - ..., песок - ..., вещь - ...</a:t>
            </a:r>
          </a:p>
          <a:p>
            <a:pPr>
              <a:buNone/>
            </a:pPr>
            <a:endParaRPr lang="ru-RU" sz="6000" dirty="0" smtClean="0"/>
          </a:p>
          <a:p>
            <a:pPr>
              <a:buNone/>
            </a:pPr>
            <a:endParaRPr lang="ru-RU" sz="6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" y="0"/>
            <a:ext cx="121920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фонематических процессов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" y="534573"/>
            <a:ext cx="121920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Вставь звук л в середину слова и назови новое слово.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529840"/>
            <a:ext cx="121920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Раздели слово на слоги и поменяй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их местами. Получи новое слово и назови его.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1" y="4314092"/>
            <a:ext cx="121920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Замени 1 звук на </a:t>
            </a:r>
            <a:r>
              <a:rPr lang="en-US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lang="en-US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’]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Получи новое слово и назови его.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for-paint.ru/data/home/goods/images1/source_polk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25" y="1253024"/>
            <a:ext cx="5952661" cy="15670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128629"/>
            <a:ext cx="5280587" cy="170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 descr="http://cs313620.vk.me/v313620069/4770/liJJjbXHhbo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39" y="4357898"/>
            <a:ext cx="2299260" cy="2202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 descr="http://cs313620.vk.me/v313620069/4892/1qdArvRegwQ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336" y="4581584"/>
            <a:ext cx="2334499" cy="1750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0329" y="688921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12491" y="688921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2072" y="0"/>
            <a:ext cx="56768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«Расставь посуду на полки».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Деление на слоги.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Рисунок 3122" descr="&amp;Ncy;&amp;acy;&amp;bcy;&amp;ocy;&amp;rcy;&amp;ycy; &amp;dcy;&amp;lcy;&amp;yacy; &amp;scy;&amp;pcy;&amp;iecy;&amp;tscy;&amp;icy;&amp;jcy;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3916" y="4149725"/>
            <a:ext cx="1757362" cy="2708275"/>
          </a:xfrm>
          <a:prstGeom prst="rect">
            <a:avLst/>
          </a:prstGeom>
          <a:noFill/>
        </p:spPr>
      </p:pic>
      <p:pic>
        <p:nvPicPr>
          <p:cNvPr id="14" name="Рисунок 175" descr="&amp;Zcy;&amp;acy;&amp;kcy;&amp;acy;&amp;zcy;&amp;acy;&amp;tcy;&amp;softcy; &amp;ncy;&amp;iecy;&amp;dcy;&amp;ocy;&amp;rcy;&amp;ocy;&amp;gcy;&amp;icy;&amp;iecy; &amp;Lcy;&amp;ocy;&amp;zhcy;&amp;kcy;&amp;acy; &amp;scy; &amp;Tcy;&amp;acy;&amp;ocy;&amp;bcy;&amp;acy;&amp;ocy;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59113" y="4244454"/>
            <a:ext cx="2017855" cy="2204113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76178" y="4877532"/>
            <a:ext cx="1748456" cy="174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Картинки по запросу лосенок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34680" y="0"/>
            <a:ext cx="1457320" cy="1457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3088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76 -0.17206 L 0.691 -0.59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1098E-6 1.58187E-6 L 0.3448 -0.556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0" y="-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4416E-6 4.13506E-6 L -0.2755 -0.545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-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526E-6 1.60037E-6 L -0.33816 -0.552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-2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2914E-6 -1.59112E-6 L -0.46581 -0.610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0" y="-3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5422" y="0"/>
            <a:ext cx="689317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                         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///    //   ///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                          /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///    //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                           ///   //   ///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                           //    ///   //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У                            /    //   //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Л                            //   /    /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18252" y="461888"/>
            <a:ext cx="486742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простучу ритм, а ты найди букву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 разрезной кассы и выложи её. Собери слово и назови его.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Выложи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звуковой анализ слова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(Скалка</a:t>
            </a: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каблук, лук, .лак, ласка,  скала, булка,  клуб, </a:t>
            </a: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бука)</a:t>
            </a:r>
            <a:endParaRPr lang="ru-RU" sz="1600" i="1" dirty="0" smtClean="0"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38229" y="0"/>
            <a:ext cx="3653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фонематического слуха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552</Words>
  <Application>Microsoft Office PowerPoint</Application>
  <PresentationFormat>Произвольный</PresentationFormat>
  <Paragraphs>92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Чтение слогов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Л</dc:title>
  <dc:creator>зимний сад</dc:creator>
  <cp:lastModifiedBy>ALLA</cp:lastModifiedBy>
  <cp:revision>212</cp:revision>
  <dcterms:created xsi:type="dcterms:W3CDTF">2016-12-23T04:51:07Z</dcterms:created>
  <dcterms:modified xsi:type="dcterms:W3CDTF">2021-01-24T12:30:47Z</dcterms:modified>
</cp:coreProperties>
</file>