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9"/>
  </p:notesMasterIdLst>
  <p:handoutMasterIdLst>
    <p:handoutMasterId r:id="rId50"/>
  </p:handoutMasterIdLst>
  <p:sldIdLst>
    <p:sldId id="285" r:id="rId2"/>
    <p:sldId id="287" r:id="rId3"/>
    <p:sldId id="286" r:id="rId4"/>
    <p:sldId id="256" r:id="rId5"/>
    <p:sldId id="259" r:id="rId6"/>
    <p:sldId id="326" r:id="rId7"/>
    <p:sldId id="289" r:id="rId8"/>
    <p:sldId id="290" r:id="rId9"/>
    <p:sldId id="292" r:id="rId10"/>
    <p:sldId id="293" r:id="rId11"/>
    <p:sldId id="296" r:id="rId12"/>
    <p:sldId id="298" r:id="rId13"/>
    <p:sldId id="327" r:id="rId14"/>
    <p:sldId id="294" r:id="rId15"/>
    <p:sldId id="300" r:id="rId16"/>
    <p:sldId id="299" r:id="rId17"/>
    <p:sldId id="302" r:id="rId18"/>
    <p:sldId id="303" r:id="rId19"/>
    <p:sldId id="301" r:id="rId20"/>
    <p:sldId id="295" r:id="rId21"/>
    <p:sldId id="324" r:id="rId22"/>
    <p:sldId id="265" r:id="rId23"/>
    <p:sldId id="282" r:id="rId24"/>
    <p:sldId id="331" r:id="rId25"/>
    <p:sldId id="328" r:id="rId26"/>
    <p:sldId id="306" r:id="rId27"/>
    <p:sldId id="307" r:id="rId28"/>
    <p:sldId id="267" r:id="rId29"/>
    <p:sldId id="275" r:id="rId30"/>
    <p:sldId id="329" r:id="rId31"/>
    <p:sldId id="310" r:id="rId32"/>
    <p:sldId id="332" r:id="rId33"/>
    <p:sldId id="333" r:id="rId34"/>
    <p:sldId id="279" r:id="rId35"/>
    <p:sldId id="325" r:id="rId36"/>
    <p:sldId id="330" r:id="rId37"/>
    <p:sldId id="313" r:id="rId38"/>
    <p:sldId id="314" r:id="rId39"/>
    <p:sldId id="316" r:id="rId40"/>
    <p:sldId id="317" r:id="rId41"/>
    <p:sldId id="318" r:id="rId42"/>
    <p:sldId id="319" r:id="rId43"/>
    <p:sldId id="322" r:id="rId44"/>
    <p:sldId id="320" r:id="rId45"/>
    <p:sldId id="321" r:id="rId46"/>
    <p:sldId id="323" r:id="rId47"/>
    <p:sldId id="334" r:id="rId48"/>
  </p:sldIdLst>
  <p:sldSz cx="9144000" cy="6858000" type="screen4x3"/>
  <p:notesSz cx="6858000" cy="994568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85587" autoAdjust="0"/>
  </p:normalViewPr>
  <p:slideViewPr>
    <p:cSldViewPr>
      <p:cViewPr varScale="1">
        <p:scale>
          <a:sx n="63" d="100"/>
          <a:sy n="63" d="100"/>
        </p:scale>
        <p:origin x="-72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49" d="100"/>
          <a:sy n="49" d="100"/>
        </p:scale>
        <p:origin x="-2910" y="-90"/>
      </p:cViewPr>
      <p:guideLst>
        <p:guide orient="horz" pos="3133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6A7941-816D-4D51-B72C-6BDC99CC7E61}" type="datetimeFigureOut">
              <a:rPr lang="ru-RU" smtClean="0"/>
              <a:pPr/>
              <a:t>10.01.2017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7214"/>
            <a:ext cx="29718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9447214"/>
            <a:ext cx="29718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45FF01-9C2C-48DA-A16B-5B9936D7449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502913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D705EF-AD8D-401D-A253-8DA3E3A04B61}" type="datetimeFigureOut">
              <a:rPr lang="ru-RU" smtClean="0"/>
              <a:pPr/>
              <a:t>10.01.2017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24202"/>
            <a:ext cx="5486400" cy="447556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BD2DDB-CECB-4F2F-BAC9-0622A12F0FF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647746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BD2DDB-CECB-4F2F-BAC9-0622A12F0FF1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726786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BD2DDB-CECB-4F2F-BAC9-0622A12F0FF1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726786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BD2DDB-CECB-4F2F-BAC9-0622A12F0FF1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726786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BD2DDB-CECB-4F2F-BAC9-0622A12F0FF1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726786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BD2DDB-CECB-4F2F-BAC9-0622A12F0FF1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726786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BD2DDB-CECB-4F2F-BAC9-0622A12F0FF1}" type="slidenum">
              <a:rPr lang="ru-RU" smtClean="0"/>
              <a:pPr/>
              <a:t>25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726786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BD2DDB-CECB-4F2F-BAC9-0622A12F0FF1}" type="slidenum">
              <a:rPr lang="ru-RU" smtClean="0"/>
              <a:pPr/>
              <a:t>30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726786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BD2DDB-CECB-4F2F-BAC9-0622A12F0FF1}" type="slidenum">
              <a:rPr lang="ru-RU" smtClean="0"/>
              <a:pPr/>
              <a:t>36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726786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914400" y="277813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914400" y="1600200"/>
            <a:ext cx="38100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876800" y="1600200"/>
            <a:ext cx="38100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914400" y="3941763"/>
            <a:ext cx="38100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876800" y="3941763"/>
            <a:ext cx="38100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74D2EC-09D3-4568-8981-04B6123805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10.01.2017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10.01.2017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10.01.2017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10.01.2017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sealena.codis.ru/gal/index.php?cdir=MY_CATALOG/PERRENIAL/veronika_sedaia/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6.png"/><Relationship Id="rId4" Type="http://schemas.openxmlformats.org/officeDocument/2006/relationships/image" Target="../media/image2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jpe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jpeg"/><Relationship Id="rId3" Type="http://schemas.openxmlformats.org/officeDocument/2006/relationships/image" Target="../media/image51.png"/><Relationship Id="rId7" Type="http://schemas.openxmlformats.org/officeDocument/2006/relationships/image" Target="../media/image55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jpeg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jpeg"/><Relationship Id="rId5" Type="http://schemas.openxmlformats.org/officeDocument/2006/relationships/image" Target="../media/image60.jpeg"/><Relationship Id="rId4" Type="http://schemas.openxmlformats.org/officeDocument/2006/relationships/image" Target="../media/image59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6.jpeg"/><Relationship Id="rId4" Type="http://schemas.openxmlformats.org/officeDocument/2006/relationships/image" Target="../media/image65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5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eg"/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eg"/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4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jpeg"/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jpeg"/><Relationship Id="rId2" Type="http://schemas.openxmlformats.org/officeDocument/2006/relationships/image" Target="../media/image87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0.jpeg"/><Relationship Id="rId4" Type="http://schemas.openxmlformats.org/officeDocument/2006/relationships/image" Target="../media/image89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jpeg"/><Relationship Id="rId2" Type="http://schemas.openxmlformats.org/officeDocument/2006/relationships/image" Target="../media/image9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4.jpeg"/><Relationship Id="rId4" Type="http://schemas.openxmlformats.org/officeDocument/2006/relationships/image" Target="../media/image93.jpe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3203848" y="4581128"/>
            <a:ext cx="5637010" cy="1497552"/>
          </a:xfrm>
        </p:spPr>
        <p:txBody>
          <a:bodyPr>
            <a:normAutofit/>
          </a:bodyPr>
          <a:lstStyle/>
          <a:p>
            <a:pPr algn="r"/>
            <a:r>
              <a:rPr lang="ru-RU" dirty="0" smtClean="0"/>
              <a:t>Автор: Парфенова Людмила Анатольевна</a:t>
            </a:r>
          </a:p>
          <a:p>
            <a:pPr algn="r"/>
            <a:r>
              <a:rPr lang="ru-RU" dirty="0" smtClean="0"/>
              <a:t>Воспитатель МБДОУ </a:t>
            </a:r>
            <a:r>
              <a:rPr lang="ru-RU" dirty="0" smtClean="0"/>
              <a:t>«Детский сад № </a:t>
            </a:r>
            <a:r>
              <a:rPr lang="ru-RU" smtClean="0"/>
              <a:t>20»</a:t>
            </a:r>
            <a:endParaRPr lang="ru-RU" dirty="0" smtClean="0"/>
          </a:p>
          <a:p>
            <a:pPr algn="r"/>
            <a:endParaRPr lang="ru-RU" dirty="0" smtClean="0"/>
          </a:p>
          <a:p>
            <a:pPr algn="r"/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899592" y="1428736"/>
            <a:ext cx="7530060" cy="2786082"/>
          </a:xfrm>
        </p:spPr>
        <p:txBody>
          <a:bodyPr/>
          <a:lstStyle/>
          <a:p>
            <a:pPr marL="182880" indent="0" algn="ctr">
              <a:buNone/>
            </a:pPr>
            <a:r>
              <a:rPr lang="ru-RU" dirty="0" smtClean="0"/>
              <a:t>ПРИРОДНЫЕ  ЗОНЫ  РОССИИ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075780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188640"/>
            <a:ext cx="6512511" cy="1150064"/>
          </a:xfrm>
        </p:spPr>
        <p:txBody>
          <a:bodyPr/>
          <a:lstStyle/>
          <a:p>
            <a:pPr marL="0" indent="0" algn="ctr">
              <a:buNone/>
            </a:pPr>
            <a:r>
              <a:rPr lang="ru-RU" sz="2800" dirty="0" smtClean="0"/>
              <a:t>АРКТИКА</a:t>
            </a:r>
            <a:endParaRPr lang="ru-RU" sz="2800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25804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8" name="Picture 2" descr="C:\Users\Пользователь\Desktop\Новая папка (2)\img13.jpg"/>
          <p:cNvPicPr>
            <a:picLocks noChangeAspect="1" noChangeArrowheads="1"/>
          </p:cNvPicPr>
          <p:nvPr/>
        </p:nvPicPr>
        <p:blipFill>
          <a:blip r:embed="rId3"/>
          <a:srcRect l="3516" t="3125" r="-782" b="14062"/>
          <a:stretch>
            <a:fillRect/>
          </a:stretch>
        </p:blipFill>
        <p:spPr bwMode="auto">
          <a:xfrm>
            <a:off x="857224" y="785794"/>
            <a:ext cx="7643866" cy="557216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655801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тундра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0899" name="Rectangle 3"/>
          <p:cNvSpPr>
            <a:spLocks noGrp="1" noChangeArrowheads="1"/>
          </p:cNvSpPr>
          <p:nvPr>
            <p:ph type="title"/>
          </p:nvPr>
        </p:nvSpPr>
        <p:spPr>
          <a:xfrm>
            <a:off x="1793289" y="214290"/>
            <a:ext cx="6512511" cy="2500330"/>
          </a:xfrm>
        </p:spPr>
        <p:txBody>
          <a:bodyPr/>
          <a:lstStyle/>
          <a:p>
            <a:pPr algn="ctr" eaLnBrk="1" hangingPunct="1"/>
            <a:r>
              <a:rPr lang="ru-RU" sz="6000" b="1" i="1" dirty="0" smtClean="0">
                <a:solidFill>
                  <a:schemeClr val="bg1"/>
                </a:solidFill>
              </a:rPr>
              <a:t>Тундра</a:t>
            </a:r>
          </a:p>
        </p:txBody>
      </p:sp>
      <p:pic>
        <p:nvPicPr>
          <p:cNvPr id="1026" name="Picture 2" descr="C:\Users\Пользователь\Desktop\Fotolia_42450274_S-600x40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1643050"/>
            <a:ext cx="8358246" cy="4714884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5000"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808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89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24719" y="116694"/>
            <a:ext cx="8894562" cy="6602935"/>
          </a:xfrm>
          <a:prstGeom prst="roundRect">
            <a:avLst>
              <a:gd name="adj" fmla="val 4549"/>
            </a:avLst>
          </a:prstGeom>
          <a:blipFill dpi="0" rotWithShape="1">
            <a:blip r:embed="rId2" cstate="print">
              <a:alphaModFix amt="60000"/>
            </a:blip>
            <a:srcRect/>
            <a:stretch>
              <a:fillRect/>
            </a:stretch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4341" name="Рисунок 3" descr="1208950194tundra_s_vozduha_kolesnikov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260350"/>
            <a:ext cx="8496300" cy="626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Скругленный прямоугольник 13">
            <a:hlinkHover r:id="" action="ppaction://noaction" highlightClick="1"/>
          </p:cNvPr>
          <p:cNvSpPr/>
          <p:nvPr/>
        </p:nvSpPr>
        <p:spPr>
          <a:xfrm>
            <a:off x="1042988" y="5013325"/>
            <a:ext cx="4895850" cy="1008063"/>
          </a:xfrm>
          <a:prstGeom prst="roundRect">
            <a:avLst/>
          </a:prstGeom>
          <a:gradFill flip="none" rotWithShape="1">
            <a:gsLst>
              <a:gs pos="0">
                <a:srgbClr val="33CC33">
                  <a:tint val="66000"/>
                  <a:satMod val="160000"/>
                </a:srgbClr>
              </a:gs>
              <a:gs pos="50000">
                <a:srgbClr val="33CC33">
                  <a:tint val="44500"/>
                  <a:satMod val="160000"/>
                </a:srgbClr>
              </a:gs>
              <a:gs pos="100000">
                <a:srgbClr val="33CC33">
                  <a:tint val="23500"/>
                  <a:satMod val="160000"/>
                </a:srgbClr>
              </a:gs>
            </a:gsLst>
            <a:lin ang="13500000" scaled="1"/>
            <a:tileRect/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3600" b="1">
                <a:solidFill>
                  <a:schemeClr val="tx1"/>
                </a:solidFill>
                <a:latin typeface="Arial" charset="0"/>
              </a:rPr>
              <a:t>Зона тундры</a:t>
            </a:r>
            <a:r>
              <a:rPr lang="ru-RU" sz="2400">
                <a:solidFill>
                  <a:srgbClr val="000000"/>
                </a:solidFill>
                <a:latin typeface="Calibri" charset="-52"/>
              </a:rPr>
              <a:t> </a:t>
            </a:r>
          </a:p>
        </p:txBody>
      </p:sp>
    </p:spTree>
  </p:cSld>
  <p:clrMapOvr>
    <a:masterClrMapping/>
  </p:clrMapOvr>
  <p:transition advClick="0" advTm="300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Пользователь\Desktop\img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214290"/>
            <a:ext cx="8643998" cy="638971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075780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0" y="-7938"/>
            <a:ext cx="9144000" cy="1187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sz="2400" i="1"/>
              <a:t>Отличительные особенности </a:t>
            </a:r>
            <a:r>
              <a:rPr lang="ru-RU" sz="2400" b="1" i="1" u="sng"/>
              <a:t>тундры</a:t>
            </a:r>
            <a:r>
              <a:rPr lang="ru-RU" sz="2400" i="1"/>
              <a:t> – недостаток тепла, долгая зима и короткое лето, мерзлотный грунт, скудная, малорослая растительность.</a:t>
            </a:r>
          </a:p>
        </p:txBody>
      </p:sp>
      <p:pic>
        <p:nvPicPr>
          <p:cNvPr id="19461" name="Picture 5" descr="0022-040-Zolotaja-osen-krasiva-v-tundr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1268413"/>
            <a:ext cx="3868737" cy="285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Picture 7" descr="1a5defdd67c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413" y="3573463"/>
            <a:ext cx="4824412" cy="314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3" name="Picture 8" descr="tundra_givotnye_rasteniya_foto_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4663" y="1196975"/>
            <a:ext cx="4711700" cy="295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24719" y="116694"/>
            <a:ext cx="8894562" cy="6602935"/>
          </a:xfrm>
          <a:prstGeom prst="roundRect">
            <a:avLst>
              <a:gd name="adj" fmla="val 4549"/>
            </a:avLst>
          </a:prstGeom>
          <a:blipFill dpi="0" rotWithShape="1">
            <a:blip r:embed="rId2" cstate="print">
              <a:alphaModFix amt="60000"/>
            </a:blip>
            <a:srcRect/>
            <a:stretch>
              <a:fillRect/>
            </a:stretch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026" name="Picture 2" descr="C:\Users\Пользователь\Desktop\0016-016-Rastitelnyj-mir-tundry.jpg"/>
          <p:cNvPicPr>
            <a:picLocks noChangeAspect="1" noChangeArrowheads="1"/>
          </p:cNvPicPr>
          <p:nvPr/>
        </p:nvPicPr>
        <p:blipFill>
          <a:blip r:embed="rId3"/>
          <a:srcRect r="-955" b="8403"/>
          <a:stretch>
            <a:fillRect/>
          </a:stretch>
        </p:blipFill>
        <p:spPr bwMode="auto">
          <a:xfrm>
            <a:off x="357158" y="214290"/>
            <a:ext cx="8572560" cy="6281747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4000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387" name="Rectangle 3"/>
          <p:cNvSpPr>
            <a:spLocks noGrp="1"/>
          </p:cNvSpPr>
          <p:nvPr>
            <p:ph type="body" idx="4294967295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24719" y="116694"/>
            <a:ext cx="8894562" cy="6602935"/>
          </a:xfrm>
          <a:prstGeom prst="roundRect">
            <a:avLst>
              <a:gd name="adj" fmla="val 4549"/>
            </a:avLst>
          </a:prstGeom>
          <a:blipFill dpi="0" rotWithShape="1">
            <a:blip r:embed="rId2" cstate="print">
              <a:alphaModFix amt="60000"/>
            </a:blip>
            <a:srcRect/>
            <a:stretch>
              <a:fillRect/>
            </a:stretch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6391" name="Picture 2" descr="219282">
            <a:hlinkClick r:id="rId3" tooltip="Во весь экран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825" y="188913"/>
            <a:ext cx="5184775" cy="3605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Скругленный прямоугольник 32">
            <a:hlinkHover r:id="" action="ppaction://noaction" highlightClick="1"/>
          </p:cNvPr>
          <p:cNvSpPr/>
          <p:nvPr/>
        </p:nvSpPr>
        <p:spPr>
          <a:xfrm>
            <a:off x="539750" y="3716338"/>
            <a:ext cx="3600450" cy="700087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2800" b="1">
                <a:solidFill>
                  <a:srgbClr val="000000"/>
                </a:solidFill>
                <a:latin typeface="Arial" charset="0"/>
              </a:rPr>
              <a:t>Карликовая ива</a:t>
            </a:r>
          </a:p>
        </p:txBody>
      </p:sp>
      <p:pic>
        <p:nvPicPr>
          <p:cNvPr id="16393" name="Picture 9" descr="Назовите характерные особенности растительности тундр. Пушица. Брусника и ягель. Карликовая береза. Вороника (шикша черная, водяника).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356100" y="3249613"/>
            <a:ext cx="4464050" cy="3348037"/>
          </a:xfrm>
          <a:prstGeom prst="rect">
            <a:avLst/>
          </a:prstGeom>
          <a:noFill/>
        </p:spPr>
      </p:pic>
      <p:sp>
        <p:nvSpPr>
          <p:cNvPr id="2" name="Скругленный прямоугольник 32">
            <a:hlinkHover r:id="" action="ppaction://noaction" highlightClick="1"/>
          </p:cNvPr>
          <p:cNvSpPr/>
          <p:nvPr/>
        </p:nvSpPr>
        <p:spPr>
          <a:xfrm>
            <a:off x="5292725" y="2420938"/>
            <a:ext cx="3454400" cy="936625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2800" b="1">
                <a:solidFill>
                  <a:srgbClr val="000000"/>
                </a:solidFill>
                <a:latin typeface="Arial" charset="0"/>
              </a:rPr>
              <a:t>Карликовая береза</a:t>
            </a:r>
          </a:p>
        </p:txBody>
      </p:sp>
    </p:spTree>
  </p:cSld>
  <p:clrMapOvr>
    <a:masterClrMapping/>
  </p:clrMapOvr>
  <p:transition advClick="0" advTm="4000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 eaLnBrk="1" hangingPunct="1"/>
            <a:r>
              <a:rPr lang="ru-RU" smtClean="0">
                <a:solidFill>
                  <a:srgbClr val="FF0066"/>
                </a:solidFill>
              </a:rPr>
              <a:t>Животный мир тундры</a:t>
            </a:r>
          </a:p>
        </p:txBody>
      </p:sp>
      <p:pic>
        <p:nvPicPr>
          <p:cNvPr id="125955" name="Picture 3" descr="82603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/>
          <a:srcRect/>
          <a:stretch>
            <a:fillRect/>
          </a:stretch>
        </p:blipFill>
        <p:spPr>
          <a:xfrm>
            <a:off x="5292725" y="3860800"/>
            <a:ext cx="2663825" cy="2514600"/>
          </a:xfrm>
        </p:spPr>
      </p:pic>
      <p:pic>
        <p:nvPicPr>
          <p:cNvPr id="125956" name="Picture 4" descr="lemmin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5435600" y="1341438"/>
            <a:ext cx="2303463" cy="2373312"/>
          </a:xfrm>
        </p:spPr>
      </p:pic>
      <p:pic>
        <p:nvPicPr>
          <p:cNvPr id="125957" name="Picture 5" descr="заяц-беляк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/>
          <a:srcRect/>
          <a:stretch>
            <a:fillRect/>
          </a:stretch>
        </p:blipFill>
        <p:spPr>
          <a:xfrm>
            <a:off x="1258888" y="3933825"/>
            <a:ext cx="2865437" cy="2519363"/>
          </a:xfrm>
        </p:spPr>
      </p:pic>
      <p:pic>
        <p:nvPicPr>
          <p:cNvPr id="125958" name="Picture 6" descr="general_2002_05_1gaga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5"/>
          <a:srcRect/>
          <a:stretch>
            <a:fillRect/>
          </a:stretch>
        </p:blipFill>
        <p:spPr>
          <a:xfrm>
            <a:off x="1258888" y="1341438"/>
            <a:ext cx="2808287" cy="2376487"/>
          </a:xfrm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259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259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259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259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59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59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59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59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259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259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95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-92075" y="-7938"/>
            <a:ext cx="184150" cy="457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endParaRPr lang="ru-RU" sz="2400" i="1"/>
          </a:p>
        </p:txBody>
      </p:sp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0" y="115888"/>
            <a:ext cx="8609013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ru-RU" sz="2400" i="1"/>
              <a:t>В тундре количество наземных животных представлено</a:t>
            </a:r>
          </a:p>
          <a:p>
            <a:pPr eaLnBrk="1" hangingPunct="1"/>
            <a:r>
              <a:rPr lang="ru-RU" sz="2400" i="1"/>
              <a:t>небольшим числом их видов: лемминг, заяц-беляк, волк,</a:t>
            </a:r>
          </a:p>
          <a:p>
            <a:pPr eaLnBrk="1" hangingPunct="1"/>
            <a:r>
              <a:rPr lang="ru-RU" sz="2400" i="1"/>
              <a:t>песец, полярная сова, северный олень.</a:t>
            </a:r>
          </a:p>
        </p:txBody>
      </p:sp>
      <p:pic>
        <p:nvPicPr>
          <p:cNvPr id="20486" name="Picture 6" descr="6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950" y="1484313"/>
            <a:ext cx="2016125" cy="273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7" name="Picture 7" descr="0_7815_fc0dc7fe_X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413" y="1341438"/>
            <a:ext cx="3665537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8" name="Picture 8" descr="77715_7843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1863" y="1484313"/>
            <a:ext cx="2952750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9" name="Picture 9" descr="0023-044-ZHivotnyj-mir-tundry-severnyj-olen-pesets-ovtsebyk-zajats-beljak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388" y="4292600"/>
            <a:ext cx="2895600" cy="2211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0" name="Picture 10" descr="30697196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03575" y="3860800"/>
            <a:ext cx="2305050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1" name="Picture 11" descr="121323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867400" y="4005263"/>
            <a:ext cx="3024188" cy="241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24719" y="116694"/>
            <a:ext cx="8894562" cy="6602935"/>
          </a:xfrm>
          <a:prstGeom prst="roundRect">
            <a:avLst>
              <a:gd name="adj" fmla="val 4549"/>
            </a:avLst>
          </a:prstGeom>
          <a:blipFill dpi="0" rotWithShape="1">
            <a:blip r:embed="rId2" cstate="print">
              <a:alphaModFix amt="60000"/>
            </a:blip>
            <a:srcRect/>
            <a:stretch>
              <a:fillRect/>
            </a:stretch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8437" name="Picture 5" descr="Назовите типичных представителей тундры и лесотундры и черты их приспособленности к суровым условиям климата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188913"/>
            <a:ext cx="4105275" cy="3455987"/>
          </a:xfrm>
          <a:prstGeom prst="rect">
            <a:avLst/>
          </a:prstGeom>
          <a:noFill/>
        </p:spPr>
      </p:pic>
      <p:pic>
        <p:nvPicPr>
          <p:cNvPr id="18438" name="Picture 6" descr="ыав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56100" y="188913"/>
            <a:ext cx="4600575" cy="4248150"/>
          </a:xfrm>
          <a:prstGeom prst="rect">
            <a:avLst/>
          </a:prstGeom>
          <a:noFill/>
        </p:spPr>
      </p:pic>
      <p:pic>
        <p:nvPicPr>
          <p:cNvPr id="18439" name="Picture 7" descr="Разные види водоплавающих птиц кразнозобая гагарка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0" y="4437063"/>
            <a:ext cx="4392613" cy="2049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" name="Скругленный прямоугольник 34">
            <a:hlinkHover r:id="" action="ppaction://noaction" highlightClick="1"/>
          </p:cNvPr>
          <p:cNvSpPr/>
          <p:nvPr/>
        </p:nvSpPr>
        <p:spPr>
          <a:xfrm>
            <a:off x="6948488" y="6021388"/>
            <a:ext cx="1584325" cy="517525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2400" b="1">
                <a:solidFill>
                  <a:srgbClr val="000000"/>
                </a:solidFill>
                <a:latin typeface="Arial" charset="0"/>
              </a:rPr>
              <a:t>Утки</a:t>
            </a:r>
          </a:p>
        </p:txBody>
      </p:sp>
      <p:pic>
        <p:nvPicPr>
          <p:cNvPr id="18441" name="Picture 9" descr="чвапа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50825" y="3644900"/>
            <a:ext cx="4392613" cy="2879725"/>
          </a:xfrm>
          <a:prstGeom prst="rect">
            <a:avLst/>
          </a:prstGeom>
          <a:noFill/>
        </p:spPr>
      </p:pic>
      <p:sp>
        <p:nvSpPr>
          <p:cNvPr id="2" name="Скругленный прямоугольник 34">
            <a:hlinkHover r:id="" action="ppaction://noaction" highlightClick="1"/>
          </p:cNvPr>
          <p:cNvSpPr/>
          <p:nvPr/>
        </p:nvSpPr>
        <p:spPr>
          <a:xfrm>
            <a:off x="1619250" y="6092825"/>
            <a:ext cx="2586038" cy="517525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2400" b="1">
                <a:solidFill>
                  <a:srgbClr val="000000"/>
                </a:solidFill>
                <a:latin typeface="Arial" charset="0"/>
              </a:rPr>
              <a:t>Лемминг</a:t>
            </a:r>
          </a:p>
        </p:txBody>
      </p:sp>
      <p:sp>
        <p:nvSpPr>
          <p:cNvPr id="3" name="Скругленный прямоугольник 34">
            <a:hlinkHover r:id="" action="ppaction://noaction" highlightClick="1"/>
          </p:cNvPr>
          <p:cNvSpPr/>
          <p:nvPr/>
        </p:nvSpPr>
        <p:spPr>
          <a:xfrm>
            <a:off x="250825" y="3357563"/>
            <a:ext cx="2305050" cy="517525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2400" b="1">
                <a:solidFill>
                  <a:srgbClr val="000000"/>
                </a:solidFill>
                <a:latin typeface="Arial" charset="0"/>
              </a:rPr>
              <a:t>Куропатка</a:t>
            </a:r>
          </a:p>
        </p:txBody>
      </p:sp>
      <p:sp>
        <p:nvSpPr>
          <p:cNvPr id="5" name="Скругленный прямоугольник 34">
            <a:hlinkHover r:id="" action="ppaction://noaction" highlightClick="1"/>
          </p:cNvPr>
          <p:cNvSpPr/>
          <p:nvPr/>
        </p:nvSpPr>
        <p:spPr>
          <a:xfrm>
            <a:off x="4427538" y="3860800"/>
            <a:ext cx="3311525" cy="517525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2400" b="1">
                <a:solidFill>
                  <a:srgbClr val="000000"/>
                </a:solidFill>
                <a:latin typeface="Arial" charset="0"/>
              </a:rPr>
              <a:t>Северный олень</a:t>
            </a:r>
          </a:p>
        </p:txBody>
      </p:sp>
    </p:spTree>
  </p:cSld>
  <p:clrMapOvr>
    <a:masterClrMapping/>
  </p:clrMapOvr>
  <p:transition advClick="0" advTm="7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857224" y="785795"/>
            <a:ext cx="778674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rgbClr val="C00000"/>
                </a:solidFill>
              </a:rPr>
              <a:t>Природные зоны</a:t>
            </a:r>
            <a:r>
              <a:rPr lang="ru-RU" b="1" i="1" dirty="0" smtClean="0"/>
              <a:t> – зональные природные комплексы с разным сочетанием тепла и влаги, закономерно сменяющиеся от экватора к полюсам.</a:t>
            </a:r>
            <a:br>
              <a:rPr lang="ru-RU" b="1" i="1" dirty="0" smtClean="0"/>
            </a:b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786314" y="3286124"/>
            <a:ext cx="3857652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b="1" i="1" dirty="0" smtClean="0"/>
              <a:t>С высотой  температура падает.</a:t>
            </a:r>
          </a:p>
          <a:p>
            <a:pPr>
              <a:lnSpc>
                <a:spcPct val="150000"/>
              </a:lnSpc>
            </a:pPr>
            <a:r>
              <a:rPr lang="ru-RU" b="1" i="1" dirty="0" smtClean="0"/>
              <a:t>Поднимаясь все выше и выше</a:t>
            </a:r>
          </a:p>
          <a:p>
            <a:pPr>
              <a:lnSpc>
                <a:spcPct val="150000"/>
              </a:lnSpc>
            </a:pPr>
            <a:r>
              <a:rPr lang="ru-RU" b="1" i="1" dirty="0" smtClean="0"/>
              <a:t>в горы, мы попадаем во все</a:t>
            </a:r>
          </a:p>
          <a:p>
            <a:pPr>
              <a:lnSpc>
                <a:spcPct val="150000"/>
              </a:lnSpc>
            </a:pPr>
            <a:r>
              <a:rPr lang="ru-RU" b="1" i="1" dirty="0" smtClean="0"/>
              <a:t>более холодные условия.</a:t>
            </a:r>
            <a:endParaRPr lang="ru-RU" dirty="0"/>
          </a:p>
        </p:txBody>
      </p:sp>
      <p:pic>
        <p:nvPicPr>
          <p:cNvPr id="8" name="Picture 11" descr="0041-040-Vysotnye-pojasa-Zeml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928802"/>
            <a:ext cx="4786314" cy="4929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075780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-92075" y="-7938"/>
            <a:ext cx="184150" cy="457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endParaRPr lang="ru-RU" sz="2400" i="1"/>
          </a:p>
        </p:txBody>
      </p:sp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0" y="115888"/>
            <a:ext cx="8609013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ru-RU" sz="2400" i="1"/>
              <a:t>В тундре количество наземных животных представлено</a:t>
            </a:r>
          </a:p>
          <a:p>
            <a:pPr eaLnBrk="1" hangingPunct="1"/>
            <a:r>
              <a:rPr lang="ru-RU" sz="2400" i="1"/>
              <a:t>небольшим числом их видов: лемминг, заяц-беляк, волк,</a:t>
            </a:r>
          </a:p>
          <a:p>
            <a:pPr eaLnBrk="1" hangingPunct="1"/>
            <a:r>
              <a:rPr lang="ru-RU" sz="2400" i="1"/>
              <a:t>песец, полярная сова, северный олень.</a:t>
            </a:r>
          </a:p>
        </p:txBody>
      </p:sp>
      <p:pic>
        <p:nvPicPr>
          <p:cNvPr id="20486" name="Picture 6" descr="6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950" y="1484313"/>
            <a:ext cx="2016125" cy="273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7" name="Picture 7" descr="0_7815_fc0dc7fe_X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413" y="1341438"/>
            <a:ext cx="3665537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8" name="Picture 8" descr="77715_7843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1863" y="1484313"/>
            <a:ext cx="2952750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9" name="Picture 9" descr="0023-044-ZHivotnyj-mir-tundry-severnyj-olen-pesets-ovtsebyk-zajats-beljak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388" y="4292600"/>
            <a:ext cx="2895600" cy="2211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0" name="Picture 10" descr="30697196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03575" y="3860800"/>
            <a:ext cx="2305050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1" name="Picture 11" descr="121323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867400" y="4005263"/>
            <a:ext cx="3024188" cy="241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Users\Пользователь\Desktop\slide_5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Объект 7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85" y="186444"/>
            <a:ext cx="4256309" cy="648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855" y="188640"/>
            <a:ext cx="4429230" cy="648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0" name="Picture 2" descr="C:\Users\Пользователь\Desktop\442710_90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428604"/>
            <a:ext cx="8358246" cy="592935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922753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Объект 7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85" y="186444"/>
            <a:ext cx="4256309" cy="648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6512511" cy="1143000"/>
          </a:xfrm>
        </p:spPr>
        <p:txBody>
          <a:bodyPr/>
          <a:lstStyle/>
          <a:p>
            <a:pPr marL="0" indent="0">
              <a:buNone/>
            </a:pPr>
            <a:r>
              <a:rPr lang="ru-RU" sz="40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48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ТАЙГА</a:t>
            </a:r>
            <a:endParaRPr lang="ru-RU" sz="48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855" y="188640"/>
            <a:ext cx="4429230" cy="648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0" y="188640"/>
            <a:ext cx="457208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Смешанный лес</a:t>
            </a:r>
            <a:endParaRPr lang="ru-RU" sz="4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922753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2756" y="-744"/>
            <a:ext cx="2757076" cy="34750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19872" y="-22811"/>
            <a:ext cx="2227422" cy="34750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00192" y="0"/>
            <a:ext cx="2394106" cy="3564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9246" y="3501006"/>
            <a:ext cx="2461185" cy="33265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1002893" y="2987660"/>
            <a:ext cx="5998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/>
              <a:t>ель</a:t>
            </a:r>
            <a:endParaRPr lang="ru-RU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4956079" y="153054"/>
            <a:ext cx="6912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кедр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6325743" y="137848"/>
            <a:ext cx="1547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лиственница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909117" y="3685517"/>
            <a:ext cx="787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сосна</a:t>
            </a:r>
            <a:endParaRPr lang="ru-RU" dirty="0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07904" y="3562285"/>
            <a:ext cx="4986394" cy="3204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3964375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Пользователь\Desktop\img50.jpg"/>
          <p:cNvPicPr>
            <a:picLocks noChangeAspect="1" noChangeArrowheads="1"/>
          </p:cNvPicPr>
          <p:nvPr/>
        </p:nvPicPr>
        <p:blipFill>
          <a:blip r:embed="rId2"/>
          <a:srcRect t="20904" r="2954" b="9414"/>
          <a:stretch>
            <a:fillRect/>
          </a:stretch>
        </p:blipFill>
        <p:spPr bwMode="auto">
          <a:xfrm>
            <a:off x="500034" y="428604"/>
            <a:ext cx="8143932" cy="607223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964375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Пользователь\Desktop\img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214290"/>
            <a:ext cx="8643998" cy="638971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075780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357158" y="357165"/>
            <a:ext cx="897893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ru-RU" sz="2400" i="1" dirty="0" smtClean="0"/>
              <a:t> </a:t>
            </a:r>
            <a:r>
              <a:rPr lang="ru-RU" sz="2400" b="1" i="1" u="sng" dirty="0"/>
              <a:t>С</a:t>
            </a:r>
            <a:r>
              <a:rPr lang="ru-RU" sz="2400" b="1" i="1" u="sng" dirty="0" smtClean="0"/>
              <a:t>мешанный </a:t>
            </a:r>
            <a:r>
              <a:rPr lang="ru-RU" sz="2400" b="1" i="1" u="sng" dirty="0"/>
              <a:t>и широколиственный</a:t>
            </a:r>
          </a:p>
          <a:p>
            <a:pPr eaLnBrk="1" hangingPunct="1"/>
            <a:r>
              <a:rPr lang="ru-RU" sz="2400" b="1" i="1" u="sng" dirty="0"/>
              <a:t>лес, тайга. </a:t>
            </a:r>
            <a:endParaRPr lang="ru-RU" sz="2400" b="1" i="1" u="sng" dirty="0" smtClean="0"/>
          </a:p>
          <a:p>
            <a:pPr eaLnBrk="1" hangingPunct="1"/>
            <a:r>
              <a:rPr lang="ru-RU" sz="2400" i="1" dirty="0" smtClean="0"/>
              <a:t>Здесь </a:t>
            </a:r>
            <a:r>
              <a:rPr lang="ru-RU" sz="2400" i="1" dirty="0"/>
              <a:t>четко выделяется четыре времени года:</a:t>
            </a:r>
          </a:p>
          <a:p>
            <a:pPr eaLnBrk="1" hangingPunct="1"/>
            <a:r>
              <a:rPr lang="ru-RU" sz="2400" i="1" dirty="0"/>
              <a:t>зима, весна, лето, осень – выпадает достаточное количество осадков. </a:t>
            </a:r>
          </a:p>
        </p:txBody>
      </p:sp>
      <p:pic>
        <p:nvPicPr>
          <p:cNvPr id="17413" name="Picture 6" descr="b08c90da829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500306"/>
            <a:ext cx="4211638" cy="2638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Picture 7" descr="post29003_img1_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463" y="2214553"/>
            <a:ext cx="4200525" cy="2582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5" name="Picture 9" descr="priroda_les_tajga_foto_0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00338" y="4294188"/>
            <a:ext cx="3889375" cy="2563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611188" y="6858000"/>
            <a:ext cx="8385175" cy="1431925"/>
          </a:xfrm>
        </p:spPr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sp>
        <p:nvSpPr>
          <p:cNvPr id="27651" name="Rectangle 3"/>
          <p:cNvSpPr>
            <a:spLocks noGrp="1" noRot="1" noChangeArrowheads="1"/>
          </p:cNvSpPr>
          <p:nvPr>
            <p:ph idx="4294967295"/>
          </p:nvPr>
        </p:nvSpPr>
        <p:spPr>
          <a:xfrm>
            <a:off x="838200" y="6096000"/>
            <a:ext cx="8007350" cy="573088"/>
          </a:xfrm>
          <a:prstGeom prst="rect">
            <a:avLst/>
          </a:prstGeo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endParaRPr lang="ru-RU" smtClean="0"/>
          </a:p>
        </p:txBody>
      </p:sp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15875" y="-152400"/>
            <a:ext cx="387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endParaRPr lang="ru-RU" sz="2400" i="1"/>
          </a:p>
        </p:txBody>
      </p:sp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0" y="63500"/>
            <a:ext cx="9275763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sz="2400" i="1" dirty="0"/>
              <a:t>В широколиственных лесах увеличивается число копытных:</a:t>
            </a:r>
          </a:p>
          <a:p>
            <a:pPr eaLnBrk="1" hangingPunct="1"/>
            <a:r>
              <a:rPr lang="ru-RU" sz="2400" i="1" dirty="0"/>
              <a:t>олени, лоси, косули. Гораздо реже, чем раньше  встречаются волки, лисы, медведи. Животный мир тайги богат пушным</a:t>
            </a:r>
          </a:p>
          <a:p>
            <a:pPr eaLnBrk="1" hangingPunct="1"/>
            <a:r>
              <a:rPr lang="ru-RU" sz="2400" i="1" dirty="0"/>
              <a:t>зверем (соболь, куница).</a:t>
            </a:r>
          </a:p>
        </p:txBody>
      </p:sp>
      <p:pic>
        <p:nvPicPr>
          <p:cNvPr id="18438" name="Picture 6" descr="00005PA6CDT1ODT3-C30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8794" y="2143116"/>
            <a:ext cx="2519363" cy="2084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9" name="Picture 7" descr="26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071678"/>
            <a:ext cx="2089150" cy="194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0" name="Picture 8" descr="017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00496" y="2071678"/>
            <a:ext cx="2452688" cy="2049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1" name="Picture 9" descr="obyknovennaya_lisica_bi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071942"/>
            <a:ext cx="2990850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2" name="Picture 10" descr="medved-kopiya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87675" y="4221163"/>
            <a:ext cx="3240088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3" name="Picture 11" descr="068ed5f820d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867400" y="4292600"/>
            <a:ext cx="2992438" cy="237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4" name="Picture 12" descr="kunical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551613" y="2357430"/>
            <a:ext cx="2592387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6" y="116632"/>
            <a:ext cx="3108760" cy="288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93636" y="28162"/>
            <a:ext cx="3600000" cy="270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3951056"/>
            <a:ext cx="3831387" cy="2664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18011" y="3933056"/>
            <a:ext cx="3600000" cy="270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71800" y="1772816"/>
            <a:ext cx="3666046" cy="2592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="" xmlns:p14="http://schemas.microsoft.com/office/powerpoint/2010/main" val="3021527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020272" y="67271"/>
            <a:ext cx="1938351" cy="76944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4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СТЕПЬ</a:t>
            </a:r>
            <a:endParaRPr lang="ru-RU" sz="4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71472" y="335846"/>
            <a:ext cx="4357718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«Мы готовы для похода</a:t>
            </a:r>
            <a:br>
              <a:rPr lang="ru-RU" b="1" dirty="0" smtClean="0"/>
            </a:br>
            <a:r>
              <a:rPr lang="ru-RU" b="1" dirty="0" smtClean="0"/>
              <a:t> Поднимаем выше ноги.</a:t>
            </a:r>
            <a:br>
              <a:rPr lang="ru-RU" b="1" dirty="0" smtClean="0"/>
            </a:br>
            <a:r>
              <a:rPr lang="ru-RU" b="1" dirty="0" smtClean="0"/>
              <a:t> Птицы учатся летать,</a:t>
            </a:r>
            <a:br>
              <a:rPr lang="ru-RU" b="1" dirty="0" smtClean="0"/>
            </a:br>
            <a:r>
              <a:rPr lang="ru-RU" b="1" dirty="0" smtClean="0"/>
              <a:t> Плавно крыльями махать.</a:t>
            </a:r>
            <a:br>
              <a:rPr lang="ru-RU" b="1" dirty="0" smtClean="0"/>
            </a:br>
            <a:r>
              <a:rPr lang="ru-RU" b="1" dirty="0" smtClean="0"/>
              <a:t> Полетели, полетели</a:t>
            </a:r>
            <a:br>
              <a:rPr lang="ru-RU" b="1" dirty="0" smtClean="0"/>
            </a:br>
            <a:r>
              <a:rPr lang="ru-RU" b="1" dirty="0" smtClean="0"/>
              <a:t> И на землю тихо сели.</a:t>
            </a:r>
            <a:br>
              <a:rPr lang="ru-RU" b="1" dirty="0" smtClean="0"/>
            </a:br>
            <a:r>
              <a:rPr lang="ru-RU" b="1" dirty="0" smtClean="0"/>
              <a:t> Взвились мы под облака</a:t>
            </a:r>
            <a:br>
              <a:rPr lang="ru-RU" b="1" dirty="0" smtClean="0"/>
            </a:br>
            <a:r>
              <a:rPr lang="ru-RU" b="1" dirty="0" smtClean="0"/>
              <a:t> И земля нам не видна</a:t>
            </a:r>
            <a:br>
              <a:rPr lang="ru-RU" b="1" dirty="0" smtClean="0"/>
            </a:br>
            <a:r>
              <a:rPr lang="ru-RU" b="1" dirty="0" smtClean="0"/>
              <a:t> Сделали наклон вперед,</a:t>
            </a:r>
            <a:br>
              <a:rPr lang="ru-RU" b="1" dirty="0" smtClean="0"/>
            </a:br>
            <a:r>
              <a:rPr lang="ru-RU" b="1" dirty="0" smtClean="0"/>
              <a:t> Кто носочки достает?</a:t>
            </a:r>
            <a:br>
              <a:rPr lang="ru-RU" b="1" dirty="0" smtClean="0"/>
            </a:br>
            <a:r>
              <a:rPr lang="ru-RU" b="1" dirty="0" smtClean="0"/>
              <a:t> Руки ставим перед грудью.</a:t>
            </a:r>
            <a:br>
              <a:rPr lang="ru-RU" b="1" dirty="0" smtClean="0"/>
            </a:br>
            <a:r>
              <a:rPr lang="ru-RU" b="1" dirty="0" smtClean="0"/>
              <a:t> Развивать их резко будем.</a:t>
            </a:r>
            <a:br>
              <a:rPr lang="ru-RU" b="1" dirty="0" smtClean="0"/>
            </a:br>
            <a:r>
              <a:rPr lang="ru-RU" b="1" dirty="0" smtClean="0"/>
              <a:t> С поворотом раз, два, три,</a:t>
            </a:r>
            <a:br>
              <a:rPr lang="ru-RU" b="1" dirty="0" smtClean="0"/>
            </a:br>
            <a:r>
              <a:rPr lang="ru-RU" b="1" dirty="0" smtClean="0"/>
              <a:t> Не бездельничай, смотри!</a:t>
            </a:r>
            <a:br>
              <a:rPr lang="ru-RU" b="1" dirty="0" smtClean="0"/>
            </a:br>
            <a:r>
              <a:rPr lang="ru-RU" b="1" dirty="0" smtClean="0"/>
              <a:t> Приседаем – раз, два, три,</a:t>
            </a:r>
            <a:br>
              <a:rPr lang="ru-RU" b="1" dirty="0" smtClean="0"/>
            </a:br>
            <a:r>
              <a:rPr lang="ru-RU" b="1" dirty="0" smtClean="0"/>
              <a:t> Сели- встали, сели – встали.</a:t>
            </a:r>
            <a:br>
              <a:rPr lang="ru-RU" b="1" dirty="0" smtClean="0"/>
            </a:br>
            <a:r>
              <a:rPr lang="ru-RU" b="1" dirty="0" smtClean="0"/>
              <a:t> Мы активно отдыхаем,-</a:t>
            </a:r>
            <a:br>
              <a:rPr lang="ru-RU" b="1" dirty="0" smtClean="0"/>
            </a:br>
            <a:r>
              <a:rPr lang="ru-RU" b="1" dirty="0" smtClean="0"/>
              <a:t> То встаем, то приседаем-</a:t>
            </a:r>
            <a:br>
              <a:rPr lang="ru-RU" b="1" dirty="0" smtClean="0"/>
            </a:br>
            <a:r>
              <a:rPr lang="ru-RU" b="1" dirty="0" smtClean="0"/>
              <a:t> Раз, два, три, четыре, пять,</a:t>
            </a:r>
            <a:br>
              <a:rPr lang="ru-RU" b="1" dirty="0" smtClean="0"/>
            </a:br>
            <a:r>
              <a:rPr lang="ru-RU" b="1" dirty="0" smtClean="0"/>
              <a:t> Вот как надо отдыхать.</a:t>
            </a:r>
            <a:br>
              <a:rPr lang="ru-RU" b="1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711619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Пользователь\Desktop\img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214290"/>
            <a:ext cx="8643998" cy="638971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075780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Пользователь\Desktop\img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214290"/>
            <a:ext cx="8643998" cy="638971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075780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6597650"/>
            <a:ext cx="8385175" cy="71438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4000" smtClean="0"/>
              <a:t>ж</a:t>
            </a:r>
          </a:p>
        </p:txBody>
      </p:sp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285720" y="333375"/>
            <a:ext cx="8501122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ru-RU" sz="2400" i="1" dirty="0"/>
              <a:t>В </a:t>
            </a:r>
            <a:r>
              <a:rPr lang="ru-RU" sz="2400" b="1" i="1" u="sng" dirty="0"/>
              <a:t>степях </a:t>
            </a:r>
            <a:r>
              <a:rPr lang="ru-RU" sz="2400" i="1" dirty="0"/>
              <a:t>жаркое. Относительно сухое лето и суровая</a:t>
            </a:r>
          </a:p>
          <a:p>
            <a:pPr eaLnBrk="1" hangingPunct="1"/>
            <a:r>
              <a:rPr lang="ru-RU" sz="2400" i="1" dirty="0"/>
              <a:t>зима, плодородные почвы и богатая травянистая</a:t>
            </a:r>
          </a:p>
          <a:p>
            <a:pPr eaLnBrk="1" hangingPunct="1"/>
            <a:r>
              <a:rPr lang="ru-RU" sz="2400" i="1" dirty="0"/>
              <a:t>растительность. Степи сильно изменены человеком </a:t>
            </a:r>
          </a:p>
          <a:p>
            <a:pPr eaLnBrk="1" hangingPunct="1"/>
            <a:r>
              <a:rPr lang="ru-RU" sz="2400" i="1" dirty="0"/>
              <a:t>(в основном распаханы и густо заселены ).</a:t>
            </a:r>
            <a:r>
              <a:rPr lang="ru-RU" sz="2400" b="1" i="1" u="sng" dirty="0"/>
              <a:t> </a:t>
            </a:r>
            <a:endParaRPr lang="ru-RU" sz="2400" i="1" dirty="0"/>
          </a:p>
        </p:txBody>
      </p:sp>
      <p:pic>
        <p:nvPicPr>
          <p:cNvPr id="15365" name="Picture 5" descr="krasivaya_priroda_stepi_foto_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950" y="1916113"/>
            <a:ext cx="3024188" cy="2614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Picture 6" descr="12148992395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7686" y="2071678"/>
            <a:ext cx="3311525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7" name="Picture 8" descr="999_995_99_71_0000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5600" y="4365625"/>
            <a:ext cx="3384550" cy="237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8" name="Picture 10" descr="2341571_t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76375" y="4365625"/>
            <a:ext cx="3240088" cy="237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6597650"/>
            <a:ext cx="8385175" cy="71438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4000" smtClean="0"/>
              <a:t>ж</a:t>
            </a:r>
          </a:p>
        </p:txBody>
      </p:sp>
      <p:pic>
        <p:nvPicPr>
          <p:cNvPr id="2050" name="Picture 2" descr="C:\Users\Пользователь\Desktop\img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6597650"/>
            <a:ext cx="8385175" cy="71438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4000" smtClean="0"/>
              <a:t>ж</a:t>
            </a:r>
          </a:p>
        </p:txBody>
      </p:sp>
      <p:pic>
        <p:nvPicPr>
          <p:cNvPr id="3074" name="Picture 2" descr="C:\Users\Пользователь\Desktop\slide_9.jpg"/>
          <p:cNvPicPr>
            <a:picLocks noChangeAspect="1" noChangeArrowheads="1"/>
          </p:cNvPicPr>
          <p:nvPr/>
        </p:nvPicPr>
        <p:blipFill>
          <a:blip r:embed="rId2"/>
          <a:srcRect t="8611" b="1806"/>
          <a:stretch>
            <a:fillRect/>
          </a:stretch>
        </p:blipFill>
        <p:spPr bwMode="auto">
          <a:xfrm>
            <a:off x="642910" y="357166"/>
            <a:ext cx="8215370" cy="61436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814" y="116632"/>
            <a:ext cx="9051186" cy="6359525"/>
          </a:xfrm>
          <a:prstGeom prst="rect">
            <a:avLst/>
          </a:prstGeom>
        </p:spPr>
      </p:pic>
      <p:pic>
        <p:nvPicPr>
          <p:cNvPr id="1027" name="Picture 3" descr="C:\Users\Пользователь\Desktop\get_im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285728"/>
            <a:ext cx="8501122" cy="585791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761969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814" y="116632"/>
            <a:ext cx="9051186" cy="635952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15616" y="620688"/>
            <a:ext cx="2842445" cy="76944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4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ПУСТЫНЯ</a:t>
            </a:r>
            <a:endParaRPr lang="ru-RU" sz="4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61969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Пользователь\Desktop\img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214290"/>
            <a:ext cx="8643998" cy="638971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075780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ПУСТЫНИ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4294967295"/>
          </p:nvPr>
        </p:nvSpPr>
        <p:spPr>
          <a:xfrm>
            <a:off x="4355976" y="1196752"/>
            <a:ext cx="4464000" cy="5256584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	</a:t>
            </a:r>
            <a:r>
              <a:rPr lang="ru-RU" dirty="0" smtClean="0">
                <a:solidFill>
                  <a:srgbClr val="002060"/>
                </a:solidFill>
                <a:latin typeface="Comic Sans MS" pitchFamily="66" charset="0"/>
              </a:rPr>
              <a:t>Пустыни находятся </a:t>
            </a:r>
            <a:r>
              <a:rPr lang="ru-RU" dirty="0" smtClean="0">
                <a:solidFill>
                  <a:srgbClr val="C00000"/>
                </a:solidFill>
                <a:latin typeface="Comic Sans MS" pitchFamily="66" charset="0"/>
              </a:rPr>
              <a:t>в </a:t>
            </a:r>
            <a:r>
              <a:rPr lang="ru-RU" u="sng" dirty="0" smtClean="0">
                <a:solidFill>
                  <a:srgbClr val="C00000"/>
                </a:solidFill>
                <a:latin typeface="Comic Sans MS" pitchFamily="66" charset="0"/>
              </a:rPr>
              <a:t>умеренном поясе</a:t>
            </a:r>
            <a:r>
              <a:rPr lang="ru-RU" dirty="0" smtClean="0">
                <a:solidFill>
                  <a:srgbClr val="002060"/>
                </a:solidFill>
                <a:latin typeface="Comic Sans MS" pitchFamily="66" charset="0"/>
              </a:rPr>
              <a:t>. Они располагаются ещё ближе к Северному тропику, поэтому там очень жарко. </a:t>
            </a:r>
          </a:p>
          <a:p>
            <a:pPr>
              <a:buNone/>
            </a:pPr>
            <a:endParaRPr lang="ru-RU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pPr>
              <a:buNone/>
            </a:pPr>
            <a:endParaRPr lang="ru-RU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pPr>
              <a:buNone/>
            </a:pPr>
            <a:r>
              <a:rPr lang="ru-RU" dirty="0" smtClean="0">
                <a:latin typeface="Comic Sans MS" pitchFamily="66" charset="0"/>
              </a:rPr>
              <a:t>	</a:t>
            </a:r>
            <a:r>
              <a:rPr lang="ru-RU" dirty="0" smtClean="0">
                <a:solidFill>
                  <a:srgbClr val="006600"/>
                </a:solidFill>
                <a:latin typeface="Comic Sans MS" pitchFamily="66" charset="0"/>
              </a:rPr>
              <a:t>Поверхность пустыни равнинная с валами   из песка (</a:t>
            </a:r>
            <a:r>
              <a:rPr lang="ru-RU" u="sng" dirty="0" smtClean="0">
                <a:solidFill>
                  <a:srgbClr val="C00000"/>
                </a:solidFill>
                <a:latin typeface="Comic Sans MS" pitchFamily="66" charset="0"/>
              </a:rPr>
              <a:t>барханы</a:t>
            </a:r>
            <a:r>
              <a:rPr lang="ru-RU" dirty="0" smtClean="0">
                <a:solidFill>
                  <a:srgbClr val="006600"/>
                </a:solidFill>
                <a:latin typeface="Comic Sans MS" pitchFamily="66" charset="0"/>
              </a:rPr>
              <a:t>), которые постоянно передвигаются.</a:t>
            </a:r>
            <a:endParaRPr lang="ru-RU" dirty="0">
              <a:solidFill>
                <a:srgbClr val="006600"/>
              </a:solidFill>
            </a:endParaRPr>
          </a:p>
        </p:txBody>
      </p:sp>
      <p:pic>
        <p:nvPicPr>
          <p:cNvPr id="7" name="Содержимое 6" descr="10.jpg"/>
          <p:cNvPicPr>
            <a:picLocks noGrp="1" noChangeAspect="1"/>
          </p:cNvPicPr>
          <p:nvPr>
            <p:ph sz="half" idx="4294967295"/>
          </p:nvPr>
        </p:nvPicPr>
        <p:blipFill>
          <a:blip r:embed="rId2" cstate="screen"/>
          <a:stretch>
            <a:fillRect/>
          </a:stretch>
        </p:blipFill>
        <p:spPr>
          <a:xfrm>
            <a:off x="323528" y="864816"/>
            <a:ext cx="4104456" cy="2736304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9" name="Рисунок 8" descr="11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395536" y="3537012"/>
            <a:ext cx="4104456" cy="3078342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-99392"/>
            <a:ext cx="8229600" cy="1143000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ПУСТЫНИ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6" name="Содержимое 15" descr="14.jpg"/>
          <p:cNvPicPr>
            <a:picLocks noGrp="1" noChangeAspect="1"/>
          </p:cNvPicPr>
          <p:nvPr>
            <p:ph sz="half" idx="4294967295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4427984" y="908720"/>
            <a:ext cx="4464496" cy="3204000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12" name="TextBox 11"/>
          <p:cNvSpPr txBox="1"/>
          <p:nvPr/>
        </p:nvSpPr>
        <p:spPr>
          <a:xfrm>
            <a:off x="323528" y="4077072"/>
            <a:ext cx="1949573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2800" dirty="0" smtClean="0">
                <a:latin typeface="Comic Sans MS" pitchFamily="66" charset="0"/>
              </a:rPr>
              <a:t>Песчаные</a:t>
            </a:r>
            <a:endParaRPr lang="ru-RU" sz="2800" dirty="0">
              <a:latin typeface="Comic Sans MS" pitchFamily="66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962143" y="4221088"/>
            <a:ext cx="1930337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2800" dirty="0" smtClean="0">
                <a:latin typeface="Comic Sans MS" pitchFamily="66" charset="0"/>
              </a:rPr>
              <a:t>Глиняные</a:t>
            </a:r>
            <a:endParaRPr lang="ru-RU" sz="2800" dirty="0">
              <a:latin typeface="Comic Sans MS" pitchFamily="66" charset="0"/>
            </a:endParaRPr>
          </a:p>
        </p:txBody>
      </p:sp>
      <p:pic>
        <p:nvPicPr>
          <p:cNvPr id="15" name="Содержимое 14" descr="12.jpg"/>
          <p:cNvPicPr>
            <a:picLocks noGrp="1" noChangeAspect="1"/>
          </p:cNvPicPr>
          <p:nvPr>
            <p:ph sz="half" idx="4294967295"/>
          </p:nvPr>
        </p:nvPicPr>
        <p:blipFill>
          <a:blip r:embed="rId3" cstate="screen"/>
          <a:stretch>
            <a:fillRect/>
          </a:stretch>
        </p:blipFill>
        <p:spPr>
          <a:xfrm>
            <a:off x="107504" y="836712"/>
            <a:ext cx="4320000" cy="3240000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7" name="Рисунок 16" descr="15.jpeg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>
            <a:off x="2287118" y="3573016"/>
            <a:ext cx="4661146" cy="2952000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14" name="TextBox 13"/>
          <p:cNvSpPr txBox="1"/>
          <p:nvPr/>
        </p:nvSpPr>
        <p:spPr>
          <a:xfrm>
            <a:off x="3563888" y="6093296"/>
            <a:ext cx="2331087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2800" dirty="0" smtClean="0">
                <a:latin typeface="Comic Sans MS" pitchFamily="66" charset="0"/>
              </a:rPr>
              <a:t>Каменистые</a:t>
            </a:r>
            <a:endParaRPr lang="ru-RU" sz="28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9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4031432" y="469198"/>
            <a:ext cx="5112568" cy="4183938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20" name="Рисунок 19" descr="kAl6C2eVKGAWu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251520" y="260648"/>
            <a:ext cx="3766116" cy="5976664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57150">
            <a:noFill/>
          </a:ln>
          <a:effectLst/>
        </p:spPr>
      </p:pic>
      <p:sp>
        <p:nvSpPr>
          <p:cNvPr id="6" name="Содержимое 5"/>
          <p:cNvSpPr>
            <a:spLocks noGrp="1"/>
          </p:cNvSpPr>
          <p:nvPr>
            <p:ph sz="half" idx="4294967295"/>
          </p:nvPr>
        </p:nvSpPr>
        <p:spPr>
          <a:xfrm>
            <a:off x="1403648" y="4257384"/>
            <a:ext cx="7704856" cy="2628000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dirty="0" smtClean="0"/>
              <a:t>	</a:t>
            </a:r>
            <a:r>
              <a:rPr lang="ru-RU" dirty="0" smtClean="0">
                <a:solidFill>
                  <a:srgbClr val="002060"/>
                </a:solidFill>
                <a:latin typeface="Comic Sans MS" pitchFamily="66" charset="0"/>
              </a:rPr>
              <a:t>Корень этого невысокого растения проникает на глубину почти  20 метров. С его помощью растение питает себя водой. Листья у растения в виде колючек, это позволяет воде меньше испарятся.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32040" y="260648"/>
            <a:ext cx="3672408" cy="1143000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ВЕРБЛЮЖЬЯ </a:t>
            </a:r>
            <a:b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КОЛЮЧКА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332656"/>
            <a:ext cx="7175351" cy="1793167"/>
          </a:xfrm>
        </p:spPr>
        <p:txBody>
          <a:bodyPr/>
          <a:lstStyle/>
          <a:p>
            <a:pPr marL="182880" indent="0" algn="ctr">
              <a:buNone/>
            </a:pPr>
            <a:r>
              <a:rPr lang="ru-RU" dirty="0" smtClean="0"/>
              <a:t>Природные  зоны России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4385" y="0"/>
            <a:ext cx="9168385" cy="701996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038828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4294967295"/>
          </p:nvPr>
        </p:nvSpPr>
        <p:spPr>
          <a:xfrm>
            <a:off x="35496" y="4265712"/>
            <a:ext cx="9108504" cy="2592288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dirty="0" smtClean="0"/>
              <a:t>	</a:t>
            </a:r>
            <a:r>
              <a:rPr lang="ru-RU" dirty="0" smtClean="0">
                <a:solidFill>
                  <a:srgbClr val="002060"/>
                </a:solidFill>
                <a:latin typeface="Comic Sans MS" pitchFamily="66" charset="0"/>
              </a:rPr>
              <a:t>Это </a:t>
            </a:r>
            <a:r>
              <a:rPr lang="ru-RU" u="sng" dirty="0" smtClean="0">
                <a:solidFill>
                  <a:srgbClr val="C00000"/>
                </a:solidFill>
                <a:latin typeface="Comic Sans MS" pitchFamily="66" charset="0"/>
              </a:rPr>
              <a:t>небольшой кустарник</a:t>
            </a:r>
            <a:r>
              <a:rPr lang="ru-RU" dirty="0" smtClean="0">
                <a:solidFill>
                  <a:srgbClr val="002060"/>
                </a:solidFill>
                <a:latin typeface="Comic Sans MS" pitchFamily="66" charset="0"/>
              </a:rPr>
              <a:t>. Его листья – зелёные веточки. </a:t>
            </a:r>
            <a:r>
              <a:rPr lang="ru-RU" dirty="0" smtClean="0">
                <a:solidFill>
                  <a:srgbClr val="006600"/>
                </a:solidFill>
                <a:latin typeface="Comic Sans MS" pitchFamily="66" charset="0"/>
              </a:rPr>
              <a:t>Корни</a:t>
            </a:r>
            <a:r>
              <a:rPr lang="ru-RU" dirty="0" smtClean="0">
                <a:solidFill>
                  <a:srgbClr val="002060"/>
                </a:solidFill>
                <a:latin typeface="Comic Sans MS" pitchFamily="66" charset="0"/>
              </a:rPr>
              <a:t> хорошо закрепляются за песок и </a:t>
            </a:r>
            <a:r>
              <a:rPr lang="ru-RU" dirty="0" smtClean="0">
                <a:solidFill>
                  <a:srgbClr val="006600"/>
                </a:solidFill>
                <a:latin typeface="Comic Sans MS" pitchFamily="66" charset="0"/>
              </a:rPr>
              <a:t>удерживают песок от передвижения</a:t>
            </a:r>
            <a:r>
              <a:rPr lang="ru-RU" dirty="0" smtClean="0">
                <a:solidFill>
                  <a:srgbClr val="002060"/>
                </a:solidFill>
                <a:latin typeface="Comic Sans MS" pitchFamily="66" charset="0"/>
              </a:rPr>
              <a:t>. </a:t>
            </a:r>
          </a:p>
          <a:p>
            <a:pPr algn="ctr">
              <a:buNone/>
            </a:pPr>
            <a:r>
              <a:rPr lang="ru-RU" dirty="0" smtClean="0">
                <a:solidFill>
                  <a:srgbClr val="002060"/>
                </a:solidFill>
                <a:latin typeface="Comic Sans MS" pitchFamily="66" charset="0"/>
              </a:rPr>
              <a:t>	Плоды кустарника очень лёгкие и снабжены особыми выростами. Ветер переносит их по пескам на большие расстояния.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12" name="Рисунок 11" descr="20510_1c87e1ae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100438" y="620688"/>
            <a:ext cx="5335658" cy="3672408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99392"/>
            <a:ext cx="8229600" cy="1143000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l"/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			  ДЖУЗГУН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7" name="Содержимое 6" descr="19.JPG"/>
          <p:cNvPicPr>
            <a:picLocks noGrp="1" noChangeAspect="1"/>
          </p:cNvPicPr>
          <p:nvPr>
            <p:ph sz="half" idx="4294967295"/>
          </p:nvPr>
        </p:nvPicPr>
        <p:blipFill>
          <a:blip r:embed="rId3" cstate="screen"/>
          <a:srcRect/>
          <a:stretch>
            <a:fillRect/>
          </a:stretch>
        </p:blipFill>
        <p:spPr>
          <a:xfrm>
            <a:off x="5004048" y="620688"/>
            <a:ext cx="4011874" cy="3600400"/>
          </a:xfrm>
          <a:prstGeom prst="rect">
            <a:avLst/>
          </a:prstGeom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22.jpg"/>
          <p:cNvPicPr>
            <a:picLocks noGrp="1" noChangeAspect="1"/>
          </p:cNvPicPr>
          <p:nvPr>
            <p:ph sz="half" idx="4294967295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467544" y="764704"/>
            <a:ext cx="2808312" cy="5472608"/>
          </a:xfrm>
          <a:prstGeom prst="rect">
            <a:avLst/>
          </a:prstGeom>
        </p:spPr>
      </p:pic>
      <p:sp>
        <p:nvSpPr>
          <p:cNvPr id="4" name="Содержимое 3"/>
          <p:cNvSpPr>
            <a:spLocks noGrp="1"/>
          </p:cNvSpPr>
          <p:nvPr>
            <p:ph sz="half" idx="4294967295"/>
          </p:nvPr>
        </p:nvSpPr>
        <p:spPr>
          <a:xfrm>
            <a:off x="2771800" y="4048472"/>
            <a:ext cx="5915000" cy="2764904"/>
          </a:xfrm>
          <a:prstGeom prst="rect">
            <a:avLst/>
          </a:prstGeom>
        </p:spPr>
        <p:txBody>
          <a:bodyPr/>
          <a:lstStyle/>
          <a:p>
            <a:pPr algn="ctr">
              <a:buNone/>
            </a:pPr>
            <a:r>
              <a:rPr lang="ru-RU" dirty="0" smtClean="0"/>
              <a:t>	</a:t>
            </a:r>
            <a:r>
              <a:rPr lang="ru-RU" dirty="0" smtClean="0">
                <a:solidFill>
                  <a:srgbClr val="002060"/>
                </a:solidFill>
                <a:latin typeface="Comic Sans MS" pitchFamily="66" charset="0"/>
              </a:rPr>
              <a:t>Очень ценным растением пустыни является </a:t>
            </a:r>
            <a:r>
              <a:rPr lang="ru-RU" u="sng" dirty="0" err="1" smtClean="0">
                <a:solidFill>
                  <a:srgbClr val="C00000"/>
                </a:solidFill>
                <a:latin typeface="Comic Sans MS" pitchFamily="66" charset="0"/>
              </a:rPr>
              <a:t>колосняк</a:t>
            </a:r>
            <a:r>
              <a:rPr lang="ru-RU" dirty="0" smtClean="0">
                <a:solidFill>
                  <a:srgbClr val="002060"/>
                </a:solidFill>
                <a:latin typeface="Comic Sans MS" pitchFamily="66" charset="0"/>
              </a:rPr>
              <a:t>. У него тонкие листья, а корни хорошо закрепляют пески и не дают им двигаться под действием ветра.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4888" y="-27384"/>
            <a:ext cx="8229600" cy="1143000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l"/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				  КОЛОСНЯК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6" name="Рисунок 5" descr="23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3263457" y="260648"/>
            <a:ext cx="5340991" cy="4032448"/>
          </a:xfrm>
          <a:prstGeom prst="rect">
            <a:avLst/>
          </a:prstGeom>
          <a:effectLst>
            <a:softEdge rad="6350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28.1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107504" y="3042000"/>
            <a:ext cx="3888432" cy="3888000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9" name="TextBox 8"/>
          <p:cNvSpPr txBox="1"/>
          <p:nvPr/>
        </p:nvSpPr>
        <p:spPr>
          <a:xfrm>
            <a:off x="179512" y="5877272"/>
            <a:ext cx="3804247" cy="83099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Comic Sans MS" pitchFamily="66" charset="0"/>
              </a:rPr>
              <a:t>Ящерица-круглоголовка</a:t>
            </a:r>
          </a:p>
          <a:p>
            <a:pPr algn="ctr"/>
            <a:r>
              <a:rPr lang="ru-RU" sz="2400" dirty="0" smtClean="0">
                <a:solidFill>
                  <a:schemeClr val="bg1"/>
                </a:solidFill>
                <a:latin typeface="Comic Sans MS" pitchFamily="66" charset="0"/>
              </a:rPr>
              <a:t> (ушастая)</a:t>
            </a:r>
            <a:endParaRPr lang="ru-RU" sz="2400" dirty="0">
              <a:solidFill>
                <a:schemeClr val="bg1"/>
              </a:solidFill>
              <a:latin typeface="Comic Sans MS" pitchFamily="66" charset="0"/>
            </a:endParaRPr>
          </a:p>
        </p:txBody>
      </p:sp>
      <p:pic>
        <p:nvPicPr>
          <p:cNvPr id="13" name="Содержимое 12" descr="27.jpg"/>
          <p:cNvPicPr>
            <a:picLocks noGrp="1" noChangeAspect="1"/>
          </p:cNvPicPr>
          <p:nvPr>
            <p:ph sz="half" idx="4294967295"/>
          </p:nvPr>
        </p:nvPicPr>
        <p:blipFill>
          <a:blip r:embed="rId3" cstate="screen"/>
          <a:stretch>
            <a:fillRect/>
          </a:stretch>
        </p:blipFill>
        <p:spPr>
          <a:xfrm>
            <a:off x="4128460" y="3212976"/>
            <a:ext cx="4860032" cy="3645024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10" name="TextBox 9"/>
          <p:cNvSpPr txBox="1"/>
          <p:nvPr/>
        </p:nvSpPr>
        <p:spPr>
          <a:xfrm>
            <a:off x="6012160" y="6165304"/>
            <a:ext cx="2534668" cy="46166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Comic Sans MS" pitchFamily="66" charset="0"/>
              </a:rPr>
              <a:t>Ящурка быстрая</a:t>
            </a:r>
            <a:endParaRPr lang="ru-RU" sz="2400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ЖИВОТНЫЕ ПУСТЫНЬ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4" name="Рисунок 13" descr="peschaniy-udavchik-big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2411760" y="692696"/>
            <a:ext cx="4392488" cy="3294366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11" name="TextBox 10"/>
          <p:cNvSpPr txBox="1"/>
          <p:nvPr/>
        </p:nvSpPr>
        <p:spPr>
          <a:xfrm>
            <a:off x="539552" y="1052736"/>
            <a:ext cx="2980303" cy="46166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Comic Sans MS" pitchFamily="66" charset="0"/>
              </a:rPr>
              <a:t>Песчаный </a:t>
            </a:r>
            <a:r>
              <a:rPr lang="ru-RU" sz="2400" dirty="0" err="1" smtClean="0">
                <a:solidFill>
                  <a:schemeClr val="bg1"/>
                </a:solidFill>
                <a:latin typeface="Comic Sans MS" pitchFamily="66" charset="0"/>
              </a:rPr>
              <a:t>удавчик</a:t>
            </a:r>
            <a:endParaRPr lang="ru-RU" sz="2400" dirty="0">
              <a:solidFill>
                <a:schemeClr val="bg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Содержимое 19" descr="37.jpg"/>
          <p:cNvPicPr>
            <a:picLocks noGrp="1" noChangeAspect="1"/>
          </p:cNvPicPr>
          <p:nvPr>
            <p:ph sz="half" idx="4294967295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4463480" y="3356992"/>
            <a:ext cx="4680520" cy="3312368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17" name="Содержимое 16" descr="41.jpeg"/>
          <p:cNvPicPr>
            <a:picLocks noGrp="1" noChangeAspect="1"/>
          </p:cNvPicPr>
          <p:nvPr>
            <p:ph sz="half" idx="4294967295"/>
          </p:nvPr>
        </p:nvPicPr>
        <p:blipFill>
          <a:blip r:embed="rId3" cstate="screen"/>
          <a:stretch>
            <a:fillRect/>
          </a:stretch>
        </p:blipFill>
        <p:spPr>
          <a:xfrm>
            <a:off x="35496" y="476672"/>
            <a:ext cx="4737368" cy="3600400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ЖИВОТНЫЕ ПУСТЫНЬ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19672" y="3327375"/>
            <a:ext cx="1176925" cy="46166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Comic Sans MS" pitchFamily="66" charset="0"/>
              </a:rPr>
              <a:t>Сайгак</a:t>
            </a:r>
            <a:endParaRPr lang="ru-RU" sz="2400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228184" y="6165304"/>
            <a:ext cx="1532792" cy="46166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Comic Sans MS" pitchFamily="66" charset="0"/>
              </a:rPr>
              <a:t>Верблюд</a:t>
            </a:r>
            <a:endParaRPr lang="ru-RU" sz="2400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572000" y="1268760"/>
            <a:ext cx="4285147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002060"/>
                </a:solidFill>
                <a:latin typeface="Comic Sans MS" pitchFamily="66" charset="0"/>
              </a:rPr>
              <a:t>Сайгаки в основном </a:t>
            </a:r>
          </a:p>
          <a:p>
            <a:pPr algn="ctr"/>
            <a:r>
              <a:rPr lang="ru-RU" sz="2800" u="sng" dirty="0" smtClean="0">
                <a:solidFill>
                  <a:srgbClr val="C00000"/>
                </a:solidFill>
                <a:latin typeface="Comic Sans MS" pitchFamily="66" charset="0"/>
              </a:rPr>
              <a:t>живут стадами </a:t>
            </a:r>
          </a:p>
          <a:p>
            <a:pPr algn="ctr"/>
            <a:r>
              <a:rPr lang="ru-RU" sz="2800" dirty="0" smtClean="0">
                <a:solidFill>
                  <a:srgbClr val="002060"/>
                </a:solidFill>
                <a:latin typeface="Comic Sans MS" pitchFamily="66" charset="0"/>
              </a:rPr>
              <a:t>(так легче выживать) </a:t>
            </a:r>
          </a:p>
          <a:p>
            <a:pPr algn="ctr"/>
            <a:r>
              <a:rPr lang="ru-RU" sz="2800" dirty="0" smtClean="0">
                <a:solidFill>
                  <a:srgbClr val="002060"/>
                </a:solidFill>
                <a:latin typeface="Comic Sans MS" pitchFamily="66" charset="0"/>
              </a:rPr>
              <a:t>и умеют быстро бегать.</a:t>
            </a:r>
            <a:endParaRPr lang="ru-RU" sz="2800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07504" y="3717032"/>
            <a:ext cx="4520789" cy="28931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600" dirty="0" smtClean="0">
                <a:solidFill>
                  <a:srgbClr val="7030A0"/>
                </a:solidFill>
                <a:latin typeface="Comic Sans MS" pitchFamily="66" charset="0"/>
              </a:rPr>
              <a:t>На ногах у верблюда </a:t>
            </a:r>
          </a:p>
          <a:p>
            <a:pPr algn="ctr"/>
            <a:r>
              <a:rPr lang="ru-RU" sz="2600" dirty="0" smtClean="0">
                <a:solidFill>
                  <a:srgbClr val="7030A0"/>
                </a:solidFill>
                <a:latin typeface="Comic Sans MS" pitchFamily="66" charset="0"/>
              </a:rPr>
              <a:t>мозолистые подошвы,</a:t>
            </a:r>
          </a:p>
          <a:p>
            <a:pPr algn="ctr"/>
            <a:r>
              <a:rPr lang="ru-RU" sz="2600" dirty="0" smtClean="0">
                <a:solidFill>
                  <a:srgbClr val="7030A0"/>
                </a:solidFill>
                <a:latin typeface="Comic Sans MS" pitchFamily="66" charset="0"/>
              </a:rPr>
              <a:t>а </a:t>
            </a:r>
            <a:r>
              <a:rPr lang="ru-RU" sz="2600" u="sng" dirty="0" smtClean="0">
                <a:solidFill>
                  <a:srgbClr val="C00000"/>
                </a:solidFill>
                <a:latin typeface="Comic Sans MS" pitchFamily="66" charset="0"/>
              </a:rPr>
              <a:t>в горбах – запас жира</a:t>
            </a:r>
            <a:r>
              <a:rPr lang="ru-RU" sz="2600" dirty="0" smtClean="0">
                <a:solidFill>
                  <a:srgbClr val="7030A0"/>
                </a:solidFill>
                <a:latin typeface="Comic Sans MS" pitchFamily="66" charset="0"/>
              </a:rPr>
              <a:t>.</a:t>
            </a:r>
          </a:p>
          <a:p>
            <a:pPr algn="ctr"/>
            <a:r>
              <a:rPr lang="ru-RU" sz="2600" dirty="0" smtClean="0">
                <a:solidFill>
                  <a:srgbClr val="7030A0"/>
                </a:solidFill>
                <a:latin typeface="Comic Sans MS" pitchFamily="66" charset="0"/>
              </a:rPr>
              <a:t>Поедает жёсткие колючие</a:t>
            </a:r>
          </a:p>
          <a:p>
            <a:pPr algn="ctr"/>
            <a:r>
              <a:rPr lang="ru-RU" sz="2600" dirty="0" smtClean="0">
                <a:solidFill>
                  <a:srgbClr val="7030A0"/>
                </a:solidFill>
                <a:latin typeface="Comic Sans MS" pitchFamily="66" charset="0"/>
              </a:rPr>
              <a:t>растения без вреда для се-</a:t>
            </a:r>
          </a:p>
          <a:p>
            <a:pPr algn="ctr"/>
            <a:r>
              <a:rPr lang="ru-RU" sz="2600" dirty="0" err="1" smtClean="0">
                <a:solidFill>
                  <a:srgbClr val="7030A0"/>
                </a:solidFill>
                <a:latin typeface="Comic Sans MS" pitchFamily="66" charset="0"/>
              </a:rPr>
              <a:t>бя</a:t>
            </a:r>
            <a:r>
              <a:rPr lang="ru-RU" sz="2600" dirty="0" smtClean="0">
                <a:solidFill>
                  <a:srgbClr val="7030A0"/>
                </a:solidFill>
                <a:latin typeface="Comic Sans MS" pitchFamily="66" charset="0"/>
              </a:rPr>
              <a:t>: его нёбо, губы и язык</a:t>
            </a:r>
          </a:p>
          <a:p>
            <a:pPr algn="ctr"/>
            <a:r>
              <a:rPr lang="ru-RU" sz="2600" dirty="0" smtClean="0">
                <a:solidFill>
                  <a:srgbClr val="7030A0"/>
                </a:solidFill>
                <a:latin typeface="Comic Sans MS" pitchFamily="66" charset="0"/>
              </a:rPr>
              <a:t>покрыты толстой кожей.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21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Содержимое 14" descr="29.jpg"/>
          <p:cNvPicPr>
            <a:picLocks noGrp="1" noChangeAspect="1"/>
          </p:cNvPicPr>
          <p:nvPr>
            <p:ph sz="half" idx="4294967295"/>
          </p:nvPr>
        </p:nvPicPr>
        <p:blipFill>
          <a:blip r:embed="rId2" cstate="screen"/>
          <a:stretch>
            <a:fillRect/>
          </a:stretch>
        </p:blipFill>
        <p:spPr>
          <a:xfrm>
            <a:off x="179512" y="476672"/>
            <a:ext cx="4856746" cy="3240360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25" name="Рисунок 24" descr="32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179512" y="3614034"/>
            <a:ext cx="4824536" cy="3343358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ЖИВОТНЫЕ ПУСТЫНЬ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03648" y="3356992"/>
            <a:ext cx="2531462" cy="46166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Comic Sans MS" pitchFamily="66" charset="0"/>
              </a:rPr>
              <a:t>Лисичка-корсак</a:t>
            </a:r>
            <a:endParaRPr lang="ru-RU" sz="2400" dirty="0">
              <a:solidFill>
                <a:schemeClr val="bg1"/>
              </a:solidFill>
              <a:latin typeface="Comic Sans MS" pitchFamily="66" charset="0"/>
            </a:endParaRPr>
          </a:p>
        </p:txBody>
      </p:sp>
      <p:pic>
        <p:nvPicPr>
          <p:cNvPr id="16" name="Содержимое 15" descr="30.jpg"/>
          <p:cNvPicPr>
            <a:picLocks noGrp="1" noChangeAspect="1"/>
          </p:cNvPicPr>
          <p:nvPr>
            <p:ph sz="half" idx="4294967295"/>
          </p:nvPr>
        </p:nvPicPr>
        <p:blipFill>
          <a:blip r:embed="rId4" cstate="screen"/>
          <a:stretch>
            <a:fillRect/>
          </a:stretch>
        </p:blipFill>
        <p:spPr>
          <a:xfrm>
            <a:off x="4716016" y="548680"/>
            <a:ext cx="4286100" cy="3168352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11" name="TextBox 10"/>
          <p:cNvSpPr txBox="1"/>
          <p:nvPr/>
        </p:nvSpPr>
        <p:spPr>
          <a:xfrm>
            <a:off x="1691680" y="6237312"/>
            <a:ext cx="1980029" cy="46166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Comic Sans MS" pitchFamily="66" charset="0"/>
              </a:rPr>
              <a:t>Тушканчики</a:t>
            </a:r>
            <a:endParaRPr lang="ru-RU" sz="2400" dirty="0">
              <a:solidFill>
                <a:schemeClr val="bg1"/>
              </a:solidFill>
              <a:latin typeface="Comic Sans MS" pitchFamily="66" charset="0"/>
            </a:endParaRPr>
          </a:p>
        </p:txBody>
      </p:sp>
      <p:pic>
        <p:nvPicPr>
          <p:cNvPr id="23" name="Рисунок 22" descr="33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4495176" y="3573016"/>
            <a:ext cx="4533416" cy="3284984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14" name="TextBox 13"/>
          <p:cNvSpPr txBox="1"/>
          <p:nvPr/>
        </p:nvSpPr>
        <p:spPr>
          <a:xfrm>
            <a:off x="6012160" y="6207695"/>
            <a:ext cx="1592103" cy="46166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Comic Sans MS" pitchFamily="66" charset="0"/>
              </a:rPr>
              <a:t>Песчанка</a:t>
            </a:r>
            <a:endParaRPr lang="ru-RU" sz="2400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156176" y="3327375"/>
            <a:ext cx="1986441" cy="46166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Comic Sans MS" pitchFamily="66" charset="0"/>
              </a:rPr>
              <a:t>Ушастый ёж</a:t>
            </a:r>
            <a:endParaRPr lang="ru-RU" sz="2400" dirty="0">
              <a:solidFill>
                <a:schemeClr val="bg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4" grpId="0" animBg="1"/>
      <p:bldP spid="10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Рисунок 28" descr="36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4788024" y="3573016"/>
            <a:ext cx="3848434" cy="2880000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21" name="Рисунок 20" descr="39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355976" y="764704"/>
            <a:ext cx="4500001" cy="2880000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18" name="Содержимое 17" descr="35.jpeg"/>
          <p:cNvPicPr>
            <a:picLocks noGrp="1" noChangeAspect="1"/>
          </p:cNvPicPr>
          <p:nvPr>
            <p:ph sz="half" idx="4294967295"/>
          </p:nvPr>
        </p:nvPicPr>
        <p:blipFill>
          <a:blip r:embed="rId4" cstate="screen"/>
          <a:stretch>
            <a:fillRect/>
          </a:stretch>
        </p:blipFill>
        <p:spPr>
          <a:xfrm>
            <a:off x="251520" y="3645024"/>
            <a:ext cx="4314608" cy="2880000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17" name="Содержимое 16" descr="34.jpg"/>
          <p:cNvPicPr>
            <a:picLocks noGrp="1" noChangeAspect="1"/>
          </p:cNvPicPr>
          <p:nvPr>
            <p:ph sz="half" idx="4294967295"/>
          </p:nvPr>
        </p:nvPicPr>
        <p:blipFill>
          <a:blip r:embed="rId5" cstate="screen"/>
          <a:stretch>
            <a:fillRect/>
          </a:stretch>
        </p:blipFill>
        <p:spPr>
          <a:xfrm>
            <a:off x="179512" y="620688"/>
            <a:ext cx="4357447" cy="2880000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НАСЕКОМЫЕ   ПУСТЫНЬ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03648" y="3327375"/>
            <a:ext cx="1619354" cy="46166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Comic Sans MS" pitchFamily="66" charset="0"/>
              </a:rPr>
              <a:t>Скорпион</a:t>
            </a:r>
            <a:endParaRPr lang="ru-RU" sz="2400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87624" y="6237312"/>
            <a:ext cx="2561920" cy="46166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Comic Sans MS" pitchFamily="66" charset="0"/>
              </a:rPr>
              <a:t>Жук-чернотелка</a:t>
            </a:r>
            <a:endParaRPr lang="ru-RU" sz="2400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220072" y="6237312"/>
            <a:ext cx="3283271" cy="46166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Comic Sans MS" pitchFamily="66" charset="0"/>
              </a:rPr>
              <a:t>Священный скарабей</a:t>
            </a:r>
            <a:endParaRPr lang="ru-RU" sz="2400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156176" y="3327375"/>
            <a:ext cx="1476686" cy="46166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Comic Sans MS" pitchFamily="66" charset="0"/>
              </a:rPr>
              <a:t>Кобылка</a:t>
            </a:r>
            <a:endParaRPr lang="ru-RU" sz="2400" dirty="0">
              <a:solidFill>
                <a:schemeClr val="bg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4" grpId="0" animBg="1"/>
      <p:bldP spid="10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00306"/>
            <a:ext cx="8229600" cy="2000264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Спасибо за внимание!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7158" y="285728"/>
            <a:ext cx="8429684" cy="65722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00306"/>
            <a:ext cx="8229600" cy="2000264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Спасибо за внимание!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188640"/>
            <a:ext cx="6512511" cy="1150064"/>
          </a:xfrm>
        </p:spPr>
        <p:txBody>
          <a:bodyPr/>
          <a:lstStyle/>
          <a:p>
            <a:pPr marL="0" indent="0" algn="ctr">
              <a:buNone/>
            </a:pPr>
            <a:r>
              <a:rPr lang="ru-RU" sz="2800" dirty="0" smtClean="0"/>
              <a:t>АРКТИКА</a:t>
            </a:r>
            <a:endParaRPr lang="ru-RU" sz="2800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25804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3192455" y="785794"/>
            <a:ext cx="509432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rgbClr val="FF0066"/>
                </a:solidFill>
              </a:rPr>
              <a:t>Арктическая пустыня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655801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Пользователь\Desktop\img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214290"/>
            <a:ext cx="8643998" cy="638971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075780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900113" y="6858000"/>
            <a:ext cx="8385175" cy="1431925"/>
          </a:xfrm>
        </p:spPr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sp>
        <p:nvSpPr>
          <p:cNvPr id="29699" name="Rectangle 3"/>
          <p:cNvSpPr>
            <a:spLocks noGrp="1" noRot="1" noChangeArrowheads="1"/>
          </p:cNvSpPr>
          <p:nvPr>
            <p:ph idx="4294967295"/>
          </p:nvPr>
        </p:nvSpPr>
        <p:spPr>
          <a:xfrm>
            <a:off x="827088" y="6096000"/>
            <a:ext cx="8007350" cy="762000"/>
          </a:xfrm>
          <a:prstGeom prst="rect">
            <a:avLst/>
          </a:prstGeom>
        </p:spPr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0" y="-80963"/>
            <a:ext cx="9137650" cy="2282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sz="2400" b="1" i="1" u="sng" dirty="0"/>
              <a:t>Арктические и антарктические пустыни</a:t>
            </a:r>
            <a:r>
              <a:rPr lang="ru-RU" sz="2400" i="1" dirty="0"/>
              <a:t> – это царство снега и льда. Животный мир в основном связан с морем. Здесь распространены ластоногие -  моржи, тюлени, морские слоны. В Арктике живет белый медведь. В Антарктиде – пингвины.</a:t>
            </a:r>
          </a:p>
          <a:p>
            <a:pPr eaLnBrk="1" hangingPunct="1"/>
            <a:endParaRPr lang="ru-RU" sz="2400" i="1" dirty="0"/>
          </a:p>
        </p:txBody>
      </p:sp>
      <p:pic>
        <p:nvPicPr>
          <p:cNvPr id="21509" name="Picture 5" descr="morzh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950" y="1916113"/>
            <a:ext cx="3143250" cy="247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Picture 6" descr="2501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3213" y="1773238"/>
            <a:ext cx="3284537" cy="280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1" name="Picture 7" descr="morskoi_slon_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7400" y="1989138"/>
            <a:ext cx="3276600" cy="237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2" name="Picture 8" descr="5fa4ef91dd9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6463" y="4149725"/>
            <a:ext cx="3816350" cy="2589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3" name="Picture 10" descr="76016873_2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27088" y="4437063"/>
            <a:ext cx="3457575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Пользователь\Desktop\Новая папка (2)\8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1472" y="428604"/>
            <a:ext cx="8001056" cy="585791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655801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188640"/>
            <a:ext cx="6512511" cy="1150064"/>
          </a:xfrm>
        </p:spPr>
        <p:txBody>
          <a:bodyPr/>
          <a:lstStyle/>
          <a:p>
            <a:pPr marL="0" indent="0" algn="ctr">
              <a:buNone/>
            </a:pPr>
            <a:r>
              <a:rPr lang="ru-RU" sz="2800" dirty="0" smtClean="0"/>
              <a:t>АРКТИКА</a:t>
            </a:r>
            <a:endParaRPr lang="ru-RU" sz="2800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25804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4" name="Picture 2" descr="C:\Users\Пользователь\Desktop\Новая папка (2)\slide_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655801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849</TotalTime>
  <Words>404</Words>
  <Application>Microsoft Office PowerPoint</Application>
  <PresentationFormat>Экран (4:3)</PresentationFormat>
  <Paragraphs>108</Paragraphs>
  <Slides>47</Slides>
  <Notes>8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47</vt:i4>
      </vt:variant>
    </vt:vector>
  </HeadingPairs>
  <TitlesOfParts>
    <vt:vector size="48" baseType="lpstr">
      <vt:lpstr>Воздушный поток</vt:lpstr>
      <vt:lpstr>ПРИРОДНЫЕ  ЗОНЫ  РОССИИ</vt:lpstr>
      <vt:lpstr>Слайд 2</vt:lpstr>
      <vt:lpstr>Слайд 3</vt:lpstr>
      <vt:lpstr>Природные  зоны России </vt:lpstr>
      <vt:lpstr>АРКТИКА</vt:lpstr>
      <vt:lpstr>Слайд 6</vt:lpstr>
      <vt:lpstr>Слайд 7</vt:lpstr>
      <vt:lpstr>Слайд 8</vt:lpstr>
      <vt:lpstr>АРКТИКА</vt:lpstr>
      <vt:lpstr>АРКТИКА</vt:lpstr>
      <vt:lpstr>Тундра</vt:lpstr>
      <vt:lpstr>Слайд 12</vt:lpstr>
      <vt:lpstr>Слайд 13</vt:lpstr>
      <vt:lpstr>Слайд 14</vt:lpstr>
      <vt:lpstr>Слайд 15</vt:lpstr>
      <vt:lpstr>Слайд 16</vt:lpstr>
      <vt:lpstr>Животный мир тундры</vt:lpstr>
      <vt:lpstr>Слайд 18</vt:lpstr>
      <vt:lpstr>Слайд 19</vt:lpstr>
      <vt:lpstr>Слайд 20</vt:lpstr>
      <vt:lpstr>Слайд 21</vt:lpstr>
      <vt:lpstr> ТАЙГА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ж</vt:lpstr>
      <vt:lpstr>ж</vt:lpstr>
      <vt:lpstr>ж</vt:lpstr>
      <vt:lpstr>Слайд 34</vt:lpstr>
      <vt:lpstr>Слайд 35</vt:lpstr>
      <vt:lpstr>Слайд 36</vt:lpstr>
      <vt:lpstr>ПУСТЫНИ</vt:lpstr>
      <vt:lpstr>ПУСТЫНИ</vt:lpstr>
      <vt:lpstr>ВЕРБЛЮЖЬЯ  КОЛЮЧКА</vt:lpstr>
      <vt:lpstr>     ДЖУЗГУН</vt:lpstr>
      <vt:lpstr>      КОЛОСНЯК</vt:lpstr>
      <vt:lpstr>ЖИВОТНЫЕ ПУСТЫНЬ</vt:lpstr>
      <vt:lpstr>ЖИВОТНЫЕ ПУСТЫНЬ</vt:lpstr>
      <vt:lpstr>ЖИВОТНЫЕ ПУСТЫНЬ</vt:lpstr>
      <vt:lpstr>НАСЕКОМЫЕ   ПУСТЫНЬ</vt:lpstr>
      <vt:lpstr>Спасибо за внимание!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Природные  зоны </dc:title>
  <dc:creator>Home</dc:creator>
  <cp:lastModifiedBy>User</cp:lastModifiedBy>
  <cp:revision>78</cp:revision>
  <cp:lastPrinted>2015-04-07T20:11:59Z</cp:lastPrinted>
  <dcterms:created xsi:type="dcterms:W3CDTF">2015-02-04T18:46:57Z</dcterms:created>
  <dcterms:modified xsi:type="dcterms:W3CDTF">2017-01-10T08:44:41Z</dcterms:modified>
</cp:coreProperties>
</file>