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77" r:id="rId5"/>
    <p:sldId id="273" r:id="rId6"/>
    <p:sldId id="265" r:id="rId7"/>
    <p:sldId id="279" r:id="rId8"/>
    <p:sldId id="281" r:id="rId9"/>
    <p:sldId id="264" r:id="rId10"/>
    <p:sldId id="268" r:id="rId11"/>
    <p:sldId id="278" r:id="rId12"/>
    <p:sldId id="267" r:id="rId13"/>
    <p:sldId id="269" r:id="rId14"/>
    <p:sldId id="280" r:id="rId15"/>
    <p:sldId id="271" r:id="rId16"/>
    <p:sldId id="263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7C559-BE66-4949-BFEF-F7284DC22926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62157-8D1E-47BA-A8C4-9F5CC443BA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1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7"/>
              </a:clrFrom>
              <a:clrTo>
                <a:srgbClr val="FF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51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F343-607E-4A8A-A81D-AC8711A99A23}" type="datetimeFigureOut">
              <a:rPr lang="ru-RU"/>
              <a:pPr>
                <a:defRPr/>
              </a:pPr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691C-BD82-48D4-8488-06DE271F5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998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FCA5-5EBD-4C4A-B610-1B33BB947DE9}" type="datetimeFigureOut">
              <a:rPr lang="ru-RU"/>
              <a:pPr>
                <a:defRPr/>
              </a:pPr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A5CF-8243-44D2-8222-3EB3FA060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93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F1DD-960B-4270-AF44-27CFD81F649B}" type="datetimeFigureOut">
              <a:rPr lang="ru-RU"/>
              <a:pPr>
                <a:defRPr/>
              </a:pPr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9590-527E-4B19-B470-967C6E6B8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18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08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42A1-7EB6-43D6-9A33-4F1C7556B5EB}" type="datetimeFigureOut">
              <a:rPr lang="ru-RU"/>
              <a:pPr>
                <a:defRPr/>
              </a:pPr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AD17-08B4-4CE6-9927-28F51F433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98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3C7A2-5E05-4F71-8EEE-3CBB312F5C77}" type="datetimeFigureOut">
              <a:rPr lang="ru-RU"/>
              <a:pPr>
                <a:defRPr/>
              </a:pPr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2C71-D2DE-448C-884D-1A5DD0397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88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85BA-3AF1-4CC7-9BBE-9955989B5600}" type="datetimeFigureOut">
              <a:rPr lang="ru-RU"/>
              <a:pPr>
                <a:defRPr/>
              </a:pPr>
              <a:t>06.07.2022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16D9-BE60-4D7F-8833-0343BB2AC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11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681B2-842C-406B-A65B-6D07E45E7B03}" type="datetimeFigureOut">
              <a:rPr lang="ru-RU"/>
              <a:pPr>
                <a:defRPr/>
              </a:pPr>
              <a:t>06.07.2022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20BD-7E76-430C-90CC-2C94B2564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51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10FC-0424-49C2-86AC-56CEAE2661E5}" type="datetimeFigureOut">
              <a:rPr lang="ru-RU"/>
              <a:pPr>
                <a:defRPr/>
              </a:pPr>
              <a:t>06.07.2022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24AA-C1D5-4559-8DF0-49286D9CD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35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EF55-B7A6-4CC4-B062-F6DB7DC5F23F}" type="datetimeFigureOut">
              <a:rPr lang="ru-RU"/>
              <a:pPr>
                <a:defRPr/>
              </a:pPr>
              <a:t>06.07.2022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B782-2151-4D6D-AC6F-8D66570F5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221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8192-AA23-416C-93FB-203BA4D49DD7}" type="datetimeFigureOut">
              <a:rPr lang="ru-RU"/>
              <a:pPr>
                <a:defRPr/>
              </a:pPr>
              <a:t>06.07.2022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91ED-59A4-47B2-BAAB-AD01A0132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69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24EB-784A-49CC-B40E-80B692CC196B}" type="datetimeFigureOut">
              <a:rPr lang="ru-RU"/>
              <a:pPr>
                <a:defRPr/>
              </a:pPr>
              <a:t>06.07.2022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76D4D-8391-460F-B828-2BE44B5F3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88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1BCEB7-D9B5-468A-B147-DA78B282EEA3}" type="datetimeFigureOut">
              <a:rPr lang="ru-RU"/>
              <a:pPr>
                <a:defRPr/>
              </a:pPr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615148-0DBE-47D4-896F-AFEBE31B3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microsoft.com/office/2007/relationships/hdphoto" Target="../media/hdphoto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8.wdp"/><Relationship Id="rId3" Type="http://schemas.openxmlformats.org/officeDocument/2006/relationships/image" Target="../media/image38.jpeg"/><Relationship Id="rId7" Type="http://schemas.microsoft.com/office/2007/relationships/hdphoto" Target="../media/hdphoto1.wdp"/><Relationship Id="rId12" Type="http://schemas.openxmlformats.org/officeDocument/2006/relationships/image" Target="../media/image4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1.png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50.jpeg"/><Relationship Id="rId5" Type="http://schemas.openxmlformats.org/officeDocument/2006/relationships/image" Target="../media/image45.pn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mark-shvarz.livejournal.com/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214414" y="857232"/>
            <a:ext cx="7313562" cy="4214842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МОЯ  </a:t>
            </a:r>
            <a:b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СЕМЬЯ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1045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69861" y="3933056"/>
            <a:ext cx="3450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Подготовила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Учитель – логопед 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О.А.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Альшевская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Слава\Desktop\400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C:\Users\Слава\Desktop\images (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4818"/>
            <a:ext cx="3467077" cy="2095500"/>
          </a:xfrm>
          <a:prstGeom prst="rect">
            <a:avLst/>
          </a:prstGeom>
          <a:noFill/>
        </p:spPr>
      </p:pic>
      <p:pic>
        <p:nvPicPr>
          <p:cNvPr id="2060" name="Picture 12" descr="C:\Users\Слава\Desktop\17196103_w200_h200_kaf_dlya_sushki_posudy_sh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0"/>
            <a:ext cx="3000364" cy="2833671"/>
          </a:xfrm>
          <a:prstGeom prst="rect">
            <a:avLst/>
          </a:prstGeom>
          <a:noFill/>
        </p:spPr>
      </p:pic>
      <p:pic>
        <p:nvPicPr>
          <p:cNvPr id="13" name="Picture 12" descr="C:\Users\Слава\Desktop\17196103_w200_h200_kaf_dlya_sushki_posudy_sh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0"/>
            <a:ext cx="3000364" cy="2857496"/>
          </a:xfrm>
          <a:prstGeom prst="rect">
            <a:avLst/>
          </a:prstGeom>
          <a:noFill/>
        </p:spPr>
      </p:pic>
      <p:pic>
        <p:nvPicPr>
          <p:cNvPr id="14" name="Picture 12" descr="C:\Users\Слава\Desktop\17196103_w200_h200_kaf_dlya_sushki_posudy_sh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43208" cy="285749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643422" y="6042558"/>
            <a:ext cx="41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Помоги маме расставить посуду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61" name="Picture 13" descr="C:\Users\Слава\Desktop\загруженное (4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4752"/>
            <a:ext cx="1142993" cy="928694"/>
          </a:xfrm>
          <a:prstGeom prst="rect">
            <a:avLst/>
          </a:prstGeom>
          <a:noFill/>
        </p:spPr>
      </p:pic>
      <p:pic>
        <p:nvPicPr>
          <p:cNvPr id="2062" name="Picture 14" descr="C:\Users\Слава\Desktop\images (11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434" b="88679" l="629" r="9119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728" y="3786190"/>
            <a:ext cx="1357322" cy="942971"/>
          </a:xfrm>
          <a:prstGeom prst="rect">
            <a:avLst/>
          </a:prstGeom>
          <a:noFill/>
        </p:spPr>
      </p:pic>
      <p:pic>
        <p:nvPicPr>
          <p:cNvPr id="2069" name="Picture 21" descr="C:\Users\Слава\Desktop\загруженное (4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214818"/>
            <a:ext cx="898765" cy="633404"/>
          </a:xfrm>
          <a:prstGeom prst="rect">
            <a:avLst/>
          </a:prstGeom>
          <a:noFill/>
        </p:spPr>
      </p:pic>
      <p:pic>
        <p:nvPicPr>
          <p:cNvPr id="2070" name="Picture 22" descr="C:\Users\Слава\Desktop\image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000504"/>
            <a:ext cx="928694" cy="604832"/>
          </a:xfrm>
          <a:prstGeom prst="rect">
            <a:avLst/>
          </a:prstGeom>
          <a:noFill/>
        </p:spPr>
      </p:pic>
      <p:pic>
        <p:nvPicPr>
          <p:cNvPr id="2072" name="Picture 24" descr="C:\Users\Слава\Desktop\загруженное (4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356992"/>
            <a:ext cx="1108077" cy="1377940"/>
          </a:xfrm>
          <a:prstGeom prst="rect">
            <a:avLst/>
          </a:prstGeom>
          <a:noFill/>
        </p:spPr>
      </p:pic>
      <p:pic>
        <p:nvPicPr>
          <p:cNvPr id="2073" name="Picture 25" descr="C:\Users\Слава\Desktop\image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000636"/>
            <a:ext cx="1644649" cy="1335079"/>
          </a:xfrm>
          <a:prstGeom prst="rect">
            <a:avLst/>
          </a:prstGeom>
          <a:noFill/>
        </p:spPr>
      </p:pic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714348" y="2571744"/>
          <a:ext cx="1302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66"/>
                <a:gridCol w="406334"/>
                <a:gridCol w="40633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786182" y="2786058"/>
          <a:ext cx="1302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66"/>
                <a:gridCol w="406334"/>
                <a:gridCol w="40633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6858016" y="2857496"/>
          <a:ext cx="1302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66"/>
                <a:gridCol w="406334"/>
                <a:gridCol w="40633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2" name="Овал 41"/>
          <p:cNvSpPr/>
          <p:nvPr/>
        </p:nvSpPr>
        <p:spPr>
          <a:xfrm>
            <a:off x="6429388" y="4000504"/>
            <a:ext cx="1571636" cy="157163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Georgia" pitchFamily="18" charset="0"/>
              </a:rPr>
              <a:t>С</a:t>
            </a:r>
            <a:endParaRPr lang="ru-RU" sz="6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-0.06736 L 0.42969 -0.36134 " pathEditMode="relative" ptsTypes="AA">
                                      <p:cBhvr>
                                        <p:cTn id="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4467 L 0.0474 -0.526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-0.07893 L -0.08472 -0.38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5 -0.13218 L 0.26041 -0.37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2408 L 0.00365 -0.402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61 -0.02199 L 0.66285 -0.599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лава\Desktop\menu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" y="0"/>
            <a:ext cx="9143999" cy="6903760"/>
          </a:xfrm>
          <a:prstGeom prst="rect">
            <a:avLst/>
          </a:prstGeom>
          <a:noFill/>
        </p:spPr>
      </p:pic>
      <p:sp>
        <p:nvSpPr>
          <p:cNvPr id="3" name="Пятно 1 2"/>
          <p:cNvSpPr/>
          <p:nvPr/>
        </p:nvSpPr>
        <p:spPr>
          <a:xfrm>
            <a:off x="-12257" y="756875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К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955832" y="-81799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Н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443021" y="-116625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455634" y="-68295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М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955436" y="91276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О</a:t>
            </a:r>
          </a:p>
        </p:txBody>
      </p:sp>
      <p:sp>
        <p:nvSpPr>
          <p:cNvPr id="5" name="AutoShape 8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8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4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6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8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6788676" y="-55013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Т</a:t>
            </a:r>
          </a:p>
        </p:txBody>
      </p:sp>
      <p:sp>
        <p:nvSpPr>
          <p:cNvPr id="25" name="Пятно 1 24"/>
          <p:cNvSpPr/>
          <p:nvPr/>
        </p:nvSpPr>
        <p:spPr>
          <a:xfrm>
            <a:off x="7643802" y="756875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dizainexpert.ru/wp-content/uploads/2018/02/dekor-detskoj-komnaty-cvet-svetlogo-tona-uvelichil-obem-komna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450" y="1452595"/>
            <a:ext cx="5493097" cy="333061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357" l="0" r="100000">
                        <a14:foregroundMark x1="69198" y1="28296" x2="69198" y2="28296"/>
                        <a14:foregroundMark x1="60338" y1="36656" x2="60338" y2="36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5666" y="4783215"/>
            <a:ext cx="1758222" cy="20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747" y="5561092"/>
            <a:ext cx="1625184" cy="13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img-fotki.yandex.ru/get/5705/svetlera.3d/0_506e6_c28f84d_XX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3" y="5229200"/>
            <a:ext cx="1512168" cy="148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encrypted-tbn2.gstatic.com/images?q=tbn:ANd9GcRYlnpntl5ruGpNHG4CHFrOi6f9mdya796iemQ3mECJB092lfQCZ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27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735" y="5799347"/>
            <a:ext cx="1092941" cy="9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encrypted-tbn2.gstatic.com/images?q=tbn:ANd9GcRYlnpntl5ruGpNHG4CHFrOi6f9mdya796iemQ3mECJB092lfQCZ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27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059" y="5765301"/>
            <a:ext cx="1092941" cy="9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oziru.com/images/cake-clipart-c-for-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8676" y="5648291"/>
            <a:ext cx="1188132" cy="107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deprosto.ru/pic_rascenki/koshki/koshechka-dlya-detey/koshechka-dlya-detey_1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88" b="97749" l="475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58" y="5360475"/>
            <a:ext cx="2193642" cy="14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33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menu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Слава\Desktop\Kids-Wooden-Book-Shelf-Children-and-Baby-Furnitu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643306" y="0"/>
            <a:ext cx="6500858" cy="4808538"/>
          </a:xfrm>
          <a:prstGeom prst="rect">
            <a:avLst/>
          </a:prstGeom>
          <a:noFill/>
        </p:spPr>
      </p:pic>
      <p:pic>
        <p:nvPicPr>
          <p:cNvPr id="1029" name="Picture 5" descr="C:\Users\Слава\Desktop\Мишка_Вельвет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143380"/>
            <a:ext cx="714348" cy="785818"/>
          </a:xfrm>
          <a:prstGeom prst="rect">
            <a:avLst/>
          </a:prstGeom>
          <a:noFill/>
        </p:spPr>
      </p:pic>
      <p:pic>
        <p:nvPicPr>
          <p:cNvPr id="1030" name="Picture 6" descr="C:\Users\Слава\Desktop\images (1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>
                        <a14:foregroundMark x1="56000" y1="52000" x2="56000" y2="52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285992"/>
            <a:ext cx="1857388" cy="1643059"/>
          </a:xfrm>
          <a:prstGeom prst="rect">
            <a:avLst/>
          </a:prstGeom>
          <a:noFill/>
        </p:spPr>
      </p:pic>
      <p:pic>
        <p:nvPicPr>
          <p:cNvPr id="1031" name="Picture 7" descr="C:\Users\Слава\Desktop\images (5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500570"/>
            <a:ext cx="1071570" cy="738182"/>
          </a:xfrm>
          <a:prstGeom prst="rect">
            <a:avLst/>
          </a:prstGeom>
          <a:noFill/>
        </p:spPr>
      </p:pic>
      <p:pic>
        <p:nvPicPr>
          <p:cNvPr id="1032" name="Picture 8" descr="C:\Users\Слава\Desktop\images (10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00042"/>
            <a:ext cx="741337" cy="500066"/>
          </a:xfrm>
          <a:prstGeom prst="rect">
            <a:avLst/>
          </a:prstGeom>
          <a:noFill/>
        </p:spPr>
      </p:pic>
      <p:pic>
        <p:nvPicPr>
          <p:cNvPr id="1034" name="Picture 10" descr="C:\Users\Слава\Desktop\675739_13040515520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500306"/>
            <a:ext cx="1382694" cy="1143008"/>
          </a:xfrm>
          <a:prstGeom prst="rect">
            <a:avLst/>
          </a:prstGeom>
          <a:noFill/>
        </p:spPr>
      </p:pic>
      <p:pic>
        <p:nvPicPr>
          <p:cNvPr id="1036" name="Picture 12" descr="C:\Users\Слава\Desktop\images (8)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143116"/>
            <a:ext cx="1285884" cy="1143008"/>
          </a:xfrm>
          <a:prstGeom prst="rect">
            <a:avLst/>
          </a:prstGeom>
          <a:noFill/>
        </p:spPr>
      </p:pic>
      <p:pic>
        <p:nvPicPr>
          <p:cNvPr id="1037" name="Picture 13" descr="C:\Users\Слава\Desktop\images (6)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571876"/>
            <a:ext cx="1500198" cy="723893"/>
          </a:xfrm>
          <a:prstGeom prst="rect">
            <a:avLst/>
          </a:prstGeom>
          <a:noFill/>
        </p:spPr>
      </p:pic>
      <p:pic>
        <p:nvPicPr>
          <p:cNvPr id="1038" name="Picture 14" descr="C:\Users\Слава\Desktop\images (5)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285860"/>
            <a:ext cx="1198549" cy="928694"/>
          </a:xfrm>
          <a:prstGeom prst="rect">
            <a:avLst/>
          </a:prstGeom>
          <a:noFill/>
        </p:spPr>
      </p:pic>
      <p:pic>
        <p:nvPicPr>
          <p:cNvPr id="1039" name="Picture 15" descr="C:\Users\Слава\Desktop\images (6)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290"/>
            <a:ext cx="785818" cy="1071571"/>
          </a:xfrm>
          <a:prstGeom prst="rect">
            <a:avLst/>
          </a:prstGeom>
          <a:noFill/>
        </p:spPr>
      </p:pic>
      <p:pic>
        <p:nvPicPr>
          <p:cNvPr id="1040" name="Picture 16" descr="C:\Users\Слава\Desktop\загруженное (4)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143380"/>
            <a:ext cx="1571637" cy="1357308"/>
          </a:xfrm>
          <a:prstGeom prst="rect">
            <a:avLst/>
          </a:prstGeom>
          <a:noFill/>
        </p:spPr>
      </p:pic>
      <p:pic>
        <p:nvPicPr>
          <p:cNvPr id="1041" name="Picture 17" descr="C:\Users\Слава\Desktop\загруженное (5)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928670"/>
            <a:ext cx="1285884" cy="117952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42976" y="5857892"/>
            <a:ext cx="462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Наведи порядок в комнате</a:t>
            </a:r>
            <a:endParaRPr lang="ru-RU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528" y="9286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3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528" y="207167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72528" y="335756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2 -0.00833 L 0.79601 0.2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4 0.00231 L 0.31996 0.02315 " pathEditMode="relative" ptsTypes="AA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25 0.01389 L 0.53785 -0.1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2593 L 0.46406 -0.07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32 0.01551 L 0.56389 0.036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92593E-6 L 0.29914 -0.08379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 -0.00047 L 0.2776 -0.115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0.05232 L 0.47483 -0.031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.02755 L 0.729 -0.297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73 -3.7037E-6 L 0.42066 -0.535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84 0.00694 L 0.2059 -0.16111 " pathEditMode="relative" ptsTypes="AA">
                                      <p:cBhvr>
                                        <p:cTn id="4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лава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357166"/>
            <a:ext cx="179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Семья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51379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Маленькая семья – 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928934"/>
            <a:ext cx="6178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Праздник, на который собираются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только члены семьи -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286388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Глава семьи -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1428736"/>
            <a:ext cx="1503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сем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ейка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3357562"/>
            <a:ext cx="180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сем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ейный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5286388"/>
            <a:ext cx="17193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сем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ьянин</a:t>
            </a:r>
          </a:p>
          <a:p>
            <a:endParaRPr lang="ru-RU" dirty="0"/>
          </a:p>
        </p:txBody>
      </p:sp>
      <p:pic>
        <p:nvPicPr>
          <p:cNvPr id="11" name="Picture 11" descr="C:\Users\Слава\Desktop\images (6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85728"/>
            <a:ext cx="2043112" cy="163353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075" name="Picture 3" descr="C:\Users\Слава\Desktop\1234606016_xmaspar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3116"/>
            <a:ext cx="3071834" cy="221457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076" name="Picture 4" descr="C:\Users\Слава\Desktop\82712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786322"/>
            <a:ext cx="3143272" cy="179704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лава\Desktop\menu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5760"/>
            <a:ext cx="9143999" cy="69037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531503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Расскажи о своей семье</a:t>
            </a:r>
          </a:p>
          <a:p>
            <a:endParaRPr lang="ru-RU" sz="2400" b="1" dirty="0" smtClean="0"/>
          </a:p>
          <a:p>
            <a:endParaRPr lang="ru-RU" dirty="0" smtClean="0"/>
          </a:p>
          <a:p>
            <a:r>
              <a:rPr lang="ru-RU" sz="2400" dirty="0" smtClean="0">
                <a:latin typeface="Georgia" pitchFamily="18" charset="0"/>
              </a:rPr>
              <a:t>Знаешь ли ты название улицы, номер дома и квартиры?</a:t>
            </a:r>
            <a:endParaRPr lang="ru-RU" sz="2400" dirty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Сколько этажей в твоем доме? </a:t>
            </a:r>
          </a:p>
          <a:p>
            <a:r>
              <a:rPr lang="ru-RU" sz="2400" dirty="0" smtClean="0">
                <a:latin typeface="Georgia" pitchFamily="18" charset="0"/>
              </a:rPr>
              <a:t>Сколько у вас комнат?</a:t>
            </a:r>
          </a:p>
          <a:p>
            <a:r>
              <a:rPr lang="ru-RU" sz="2400" dirty="0" smtClean="0">
                <a:latin typeface="Georgia" pitchFamily="18" charset="0"/>
              </a:rPr>
              <a:t>Сколько членов семьи?</a:t>
            </a:r>
          </a:p>
          <a:p>
            <a:r>
              <a:rPr lang="ru-RU" sz="2400" dirty="0" smtClean="0">
                <a:latin typeface="Georgia" pitchFamily="18" charset="0"/>
              </a:rPr>
              <a:t>Фамилия вашей семьи?</a:t>
            </a:r>
          </a:p>
          <a:p>
            <a:r>
              <a:rPr lang="ru-RU" sz="2400" dirty="0" smtClean="0">
                <a:latin typeface="Georgia" pitchFamily="18" charset="0"/>
              </a:rPr>
              <a:t>Как зовут маму, папу? (полное имя и отчество родителей)</a:t>
            </a:r>
          </a:p>
          <a:p>
            <a:r>
              <a:rPr lang="ru-RU" sz="2400" dirty="0" smtClean="0">
                <a:latin typeface="Georgia" pitchFamily="18" charset="0"/>
              </a:rPr>
              <a:t>Кто самый главный член семьи?</a:t>
            </a:r>
          </a:p>
          <a:p>
            <a:r>
              <a:rPr lang="ru-RU" sz="2400" dirty="0" smtClean="0">
                <a:latin typeface="Georgia" pitchFamily="18" charset="0"/>
              </a:rPr>
              <a:t>Кто самый старший, младший?</a:t>
            </a:r>
          </a:p>
          <a:p>
            <a:r>
              <a:rPr lang="ru-RU" sz="2400" dirty="0">
                <a:latin typeface="Georgia" pitchFamily="18" charset="0"/>
              </a:rPr>
              <a:t>Какие семейные праздники вы отмечаете?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9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96060164_Risunok__31_.jpg"/>
          <p:cNvPicPr>
            <a:picLocks noChangeAspect="1" noChangeArrowheads="1"/>
          </p:cNvPicPr>
          <p:nvPr/>
        </p:nvPicPr>
        <p:blipFill rotWithShape="1">
          <a:blip r:embed="rId2" cstate="print"/>
          <a:srcRect l="2252" t="2916" b="3751"/>
          <a:stretch/>
        </p:blipFill>
        <p:spPr bwMode="auto">
          <a:xfrm>
            <a:off x="1" y="0"/>
            <a:ext cx="9166696" cy="6858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Прямоугольник с одним вырезанным скругленным углом 1"/>
          <p:cNvSpPr/>
          <p:nvPr/>
        </p:nvSpPr>
        <p:spPr>
          <a:xfrm>
            <a:off x="6948264" y="5575163"/>
            <a:ext cx="2226547" cy="1268760"/>
          </a:xfrm>
          <a:prstGeom prst="snip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31822" y="5747878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Составьте </a:t>
            </a:r>
          </a:p>
          <a:p>
            <a:r>
              <a:rPr lang="ru-RU" dirty="0" smtClean="0">
                <a:latin typeface="Georgia" pitchFamily="18" charset="0"/>
              </a:rPr>
              <a:t>предложения</a:t>
            </a:r>
          </a:p>
          <a:p>
            <a:r>
              <a:rPr lang="ru-RU" dirty="0"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о картинке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7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лава\Desktop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428604"/>
            <a:ext cx="42066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Семья вместе, 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и душа на месте.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Цель: формирование лексико-грамматического строя речи у старших дошкольников на материале «Моя семья»                                                                   Задачи: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600200"/>
            <a:ext cx="850109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бучающие: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расширение словарного запаса;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одбор родственных слов;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бразование сложных слов.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азвивающие: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развитие фонематического анализа и синтеза;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развитие самостоятельной речи;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развитие логического мышления.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Воспитательные: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воспитание бережного отношения к членам семьи;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воспитание внимательного и доброжелательного отношения к ответам других детей.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1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лава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671691"/>
            <a:ext cx="40745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Семья</a:t>
            </a:r>
            <a:r>
              <a:rPr lang="ru-RU" b="1" dirty="0" smtClean="0"/>
              <a:t> – словечко странное,</a:t>
            </a:r>
            <a:br>
              <a:rPr lang="ru-RU" b="1" dirty="0" smtClean="0"/>
            </a:br>
            <a:r>
              <a:rPr lang="ru-RU" b="1" dirty="0" smtClean="0"/>
              <a:t>Хотя не иностранное.</a:t>
            </a:r>
            <a:br>
              <a:rPr lang="ru-RU" b="1" dirty="0" smtClean="0"/>
            </a:br>
            <a:r>
              <a:rPr lang="ru-RU" b="1" dirty="0" smtClean="0"/>
              <a:t>– Как слово получилось,</a:t>
            </a:r>
            <a:br>
              <a:rPr lang="ru-RU" b="1" dirty="0" smtClean="0"/>
            </a:br>
            <a:r>
              <a:rPr lang="ru-RU" b="1" dirty="0" smtClean="0"/>
              <a:t>Не ясно нам совсем.</a:t>
            </a:r>
            <a:br>
              <a:rPr lang="ru-RU" b="1" dirty="0" smtClean="0"/>
            </a:br>
            <a:r>
              <a:rPr lang="ru-RU" b="1" dirty="0" smtClean="0"/>
              <a:t>Ну, «Я» – мы понимаем,</a:t>
            </a:r>
            <a:br>
              <a:rPr lang="ru-RU" b="1" dirty="0" smtClean="0"/>
            </a:br>
            <a:r>
              <a:rPr lang="ru-RU" b="1" dirty="0" smtClean="0"/>
              <a:t>А почему их семь?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 надо думать и гадать,</a:t>
            </a:r>
            <a:br>
              <a:rPr lang="ru-RU" b="1" dirty="0" smtClean="0"/>
            </a:br>
            <a:r>
              <a:rPr lang="ru-RU" b="1" dirty="0" smtClean="0"/>
              <a:t>А надо просто сосчитать:</a:t>
            </a:r>
            <a:br>
              <a:rPr lang="ru-RU" b="1" dirty="0" smtClean="0"/>
            </a:br>
            <a:r>
              <a:rPr lang="ru-RU" b="1" dirty="0" smtClean="0"/>
              <a:t>Два дедушки,</a:t>
            </a:r>
            <a:br>
              <a:rPr lang="ru-RU" b="1" dirty="0" smtClean="0"/>
            </a:br>
            <a:r>
              <a:rPr lang="ru-RU" b="1" dirty="0" smtClean="0"/>
              <a:t>Две бабушки,</a:t>
            </a:r>
            <a:br>
              <a:rPr lang="ru-RU" b="1" dirty="0" smtClean="0"/>
            </a:br>
            <a:r>
              <a:rPr lang="ru-RU" b="1" dirty="0" smtClean="0"/>
              <a:t>Плюс папа, мама, я.</a:t>
            </a:r>
            <a:br>
              <a:rPr lang="ru-RU" b="1" dirty="0" smtClean="0"/>
            </a:br>
            <a:r>
              <a:rPr lang="ru-RU" b="1" dirty="0" smtClean="0"/>
              <a:t>Сложили? Получается семь человек,</a:t>
            </a:r>
            <a:br>
              <a:rPr lang="ru-RU" b="1" dirty="0" smtClean="0"/>
            </a:br>
            <a:r>
              <a:rPr lang="ru-RU" b="1" i="1" dirty="0" smtClean="0"/>
              <a:t>Семь «Я»</a:t>
            </a:r>
            <a:r>
              <a:rPr lang="ru-RU" b="1" dirty="0" smtClean="0"/>
              <a:t>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– А если есть собака?</a:t>
            </a:r>
            <a:br>
              <a:rPr lang="ru-RU" b="1" dirty="0" smtClean="0"/>
            </a:br>
            <a:r>
              <a:rPr lang="ru-RU" b="1" dirty="0" smtClean="0"/>
              <a:t>Выходит восемь «Я»?</a:t>
            </a:r>
            <a:br>
              <a:rPr lang="ru-RU" b="1" dirty="0" smtClean="0"/>
            </a:br>
            <a:r>
              <a:rPr lang="ru-RU" b="1" dirty="0" smtClean="0"/>
              <a:t>– Нет, если есть собака,</a:t>
            </a:r>
            <a:br>
              <a:rPr lang="ru-RU" b="1" dirty="0" smtClean="0"/>
            </a:br>
            <a:r>
              <a:rPr lang="ru-RU" b="1" dirty="0" smtClean="0"/>
              <a:t>Выходит </a:t>
            </a:r>
            <a:r>
              <a:rPr lang="ru-RU" b="1" i="1" dirty="0" smtClean="0"/>
              <a:t>Во! – семья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i="1" dirty="0" smtClean="0"/>
              <a:t>(М. Шварц </a:t>
            </a:r>
            <a:r>
              <a:rPr lang="ru-RU" i="1" dirty="0" smtClean="0">
                <a:hlinkClick r:id="rId3"/>
              </a:rPr>
              <a:t>■</a:t>
            </a:r>
            <a:r>
              <a:rPr lang="ru-RU" b="1" i="1" dirty="0" smtClean="0"/>
              <a:t>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42852"/>
            <a:ext cx="86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Семь я</a:t>
            </a:r>
            <a:endParaRPr lang="ru-RU" b="1" dirty="0"/>
          </a:p>
        </p:txBody>
      </p:sp>
      <p:pic>
        <p:nvPicPr>
          <p:cNvPr id="1028" name="Picture 4" descr="C:\Users\Слава\Desktop\imag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85728"/>
            <a:ext cx="1357322" cy="1714512"/>
          </a:xfrm>
          <a:prstGeom prst="rect">
            <a:avLst/>
          </a:prstGeom>
          <a:noFill/>
        </p:spPr>
      </p:pic>
      <p:pic>
        <p:nvPicPr>
          <p:cNvPr id="1032" name="Picture 8" descr="C:\Users\Слава\Desktop\images (4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14290"/>
            <a:ext cx="1428760" cy="1785950"/>
          </a:xfrm>
          <a:prstGeom prst="rect">
            <a:avLst/>
          </a:prstGeom>
          <a:noFill/>
        </p:spPr>
      </p:pic>
      <p:pic>
        <p:nvPicPr>
          <p:cNvPr id="1034" name="Picture 10" descr="C:\Users\Слава\Desktop\elderly-woman-with-her-friend-knitting-together-in-the-park-vector_391877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357430"/>
            <a:ext cx="3071834" cy="1785950"/>
          </a:xfrm>
          <a:prstGeom prst="rect">
            <a:avLst/>
          </a:prstGeom>
          <a:noFill/>
        </p:spPr>
      </p:pic>
      <p:pic>
        <p:nvPicPr>
          <p:cNvPr id="1035" name="Picture 11" descr="C:\Users\Слава\Desktop\images (6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429132"/>
            <a:ext cx="2543178" cy="2062166"/>
          </a:xfrm>
          <a:prstGeom prst="rect">
            <a:avLst/>
          </a:prstGeom>
          <a:noFill/>
        </p:spPr>
      </p:pic>
      <p:pic>
        <p:nvPicPr>
          <p:cNvPr id="1038" name="Picture 14" descr="C:\Users\Слава\Desktop\images (8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429132"/>
            <a:ext cx="2466975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лава\Desktop\menu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37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-828600" y="48069"/>
            <a:ext cx="97930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endParaRPr lang="ru-RU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lvl="2" algn="ctr"/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Назови 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полное имя и отчество</a:t>
            </a:r>
          </a:p>
          <a:p>
            <a:pPr lvl="2"/>
            <a:endParaRPr lang="ru-RU" sz="2400" dirty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ru-RU" sz="2400" dirty="0">
                <a:latin typeface="Georgia" pitchFamily="18" charset="0"/>
              </a:rPr>
              <a:t> </a:t>
            </a: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886073"/>
            <a:ext cx="66880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Сына зовут Сергей, папу </a:t>
            </a:r>
            <a:r>
              <a:rPr lang="ru-RU" sz="2400" dirty="0" smtClean="0">
                <a:latin typeface="Georgia" pitchFamily="18" charset="0"/>
              </a:rPr>
              <a:t>зовут Иван. </a:t>
            </a:r>
          </a:p>
          <a:p>
            <a:r>
              <a:rPr lang="ru-RU" sz="2400" dirty="0" smtClean="0">
                <a:latin typeface="Georgia" pitchFamily="18" charset="0"/>
              </a:rPr>
              <a:t>Как </a:t>
            </a:r>
            <a:r>
              <a:rPr lang="ru-RU" sz="2400" dirty="0">
                <a:latin typeface="Georgia" pitchFamily="18" charset="0"/>
              </a:rPr>
              <a:t>будут называть сына, когда он вырастет</a:t>
            </a:r>
            <a:r>
              <a:rPr lang="ru-RU" sz="2400" dirty="0" smtClean="0">
                <a:latin typeface="Georgia" pitchFamily="18" charset="0"/>
              </a:rPr>
              <a:t>?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Сына зовут  Андрей, папу зовут Сергей…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Дочь зовут  Светлана, папу зовут  Алексей…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Дочь зовут Ольга, папу зовут Николай…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293095"/>
            <a:ext cx="7848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Кто из этих людей твои родственники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?</a:t>
            </a:r>
          </a:p>
          <a:p>
            <a:endParaRPr lang="ru-RU" sz="2800" dirty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ru-RU" sz="2400" dirty="0">
                <a:latin typeface="Georgia" pitchFamily="18" charset="0"/>
              </a:rPr>
              <a:t>Мама, соседка, подруга, бабушка, сестра, продавец, </a:t>
            </a:r>
          </a:p>
          <a:p>
            <a:r>
              <a:rPr lang="ru-RU" sz="2400" dirty="0">
                <a:latin typeface="Georgia" pitchFamily="18" charset="0"/>
              </a:rPr>
              <a:t>дворник, брат, дедушка, папа, водитель, отец.</a:t>
            </a:r>
          </a:p>
        </p:txBody>
      </p:sp>
    </p:spTree>
    <p:extLst>
      <p:ext uri="{BB962C8B-B14F-4D97-AF65-F5344CB8AC3E}">
        <p14:creationId xmlns:p14="http://schemas.microsoft.com/office/powerpoint/2010/main" xmlns="" val="41904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лава\Desktop\menu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9936"/>
            <a:ext cx="9143999" cy="6903760"/>
          </a:xfrm>
          <a:prstGeom prst="rect">
            <a:avLst/>
          </a:prstGeom>
          <a:noFill/>
        </p:spPr>
      </p:pic>
      <p:sp>
        <p:nvSpPr>
          <p:cNvPr id="3" name="Пятно 1 2"/>
          <p:cNvSpPr/>
          <p:nvPr/>
        </p:nvSpPr>
        <p:spPr>
          <a:xfrm>
            <a:off x="1214414" y="214290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Д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786182" y="142852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О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143636" y="214290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М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1" name="Содержимое 4" descr="одноэтаж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14546" y="1571612"/>
            <a:ext cx="4572032" cy="2865500"/>
          </a:xfrm>
          <a:prstGeom prst="rect">
            <a:avLst/>
          </a:prstGeom>
        </p:spPr>
      </p:pic>
      <p:pic>
        <p:nvPicPr>
          <p:cNvPr id="1026" name="Picture 2" descr="http://pictures.ucoz.ru/_ph/3/2/2026120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17" y="4119554"/>
            <a:ext cx="3345665" cy="2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60719"/>
            <a:ext cx="310753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9357" l="0" r="100000">
                        <a14:foregroundMark x1="69198" y1="28296" x2="69198" y2="28296"/>
                        <a14:foregroundMark x1="60338" y1="36656" x2="60338" y2="36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779" y="3760719"/>
            <a:ext cx="258407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96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лава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123" name="Picture 3" descr="C:\Users\Слава\Desktop\images (8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3000396" cy="2714620"/>
          </a:xfrm>
          <a:prstGeom prst="rect">
            <a:avLst/>
          </a:prstGeom>
          <a:noFill/>
        </p:spPr>
      </p:pic>
      <p:pic>
        <p:nvPicPr>
          <p:cNvPr id="5124" name="Picture 4" descr="C:\Users\Слава\Desktop\images (9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14290"/>
            <a:ext cx="2190750" cy="2085975"/>
          </a:xfrm>
          <a:prstGeom prst="rect">
            <a:avLst/>
          </a:prstGeom>
          <a:noFill/>
        </p:spPr>
      </p:pic>
      <p:pic>
        <p:nvPicPr>
          <p:cNvPr id="5126" name="Picture 6" descr="C:\Users\Слава\Desktop\загруженное (4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57166"/>
            <a:ext cx="2143125" cy="2143125"/>
          </a:xfrm>
          <a:prstGeom prst="rect">
            <a:avLst/>
          </a:prstGeom>
          <a:noFill/>
        </p:spPr>
      </p:pic>
      <p:pic>
        <p:nvPicPr>
          <p:cNvPr id="5128" name="Picture 8" descr="C:\Users\Слава\Desktop\view_House_5_floo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876"/>
            <a:ext cx="3714776" cy="2428892"/>
          </a:xfrm>
          <a:prstGeom prst="rect">
            <a:avLst/>
          </a:prstGeom>
          <a:noFill/>
        </p:spPr>
      </p:pic>
      <p:pic>
        <p:nvPicPr>
          <p:cNvPr id="5129" name="Picture 9" descr="C:\Users\Слава\Desktop\pro240-10_bi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86058"/>
            <a:ext cx="2714644" cy="34290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282" y="2285992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b="1" dirty="0" smtClean="0">
                <a:latin typeface="Georgia" pitchFamily="18" charset="0"/>
              </a:rPr>
              <a:t>одноэтажный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2285992"/>
            <a:ext cx="197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двухэтажный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0426" y="2436070"/>
            <a:ext cx="210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трёхэтажный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0758" y="6102427"/>
            <a:ext cx="217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пятиэтажный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4400" y="6215082"/>
            <a:ext cx="215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многоэтажный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5206" y="6215082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(небоскрёб)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644" y="17250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Сколько этажей?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лава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Documents and Settings\Loner\Мои документы\Мои рисунки\2b д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14356"/>
            <a:ext cx="4429156" cy="271464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7" descr="kirpdomi252525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20" y="714356"/>
            <a:ext cx="3500462" cy="271464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20072" y="346739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Деревянный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154" y="3430127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Кирпичный дом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619" y="107340"/>
            <a:ext cx="360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И</a:t>
            </a:r>
            <a:r>
              <a:rPr lang="ru-RU" dirty="0" smtClean="0">
                <a:latin typeface="Georgia" pitchFamily="18" charset="0"/>
              </a:rPr>
              <a:t>з чего построен дом?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Picture 2" descr="http://www.realty.ru/sites/default/files/images/%D1%82%D0%B5%D0%BF%D0%BB%D0%B8%D1%87%D0%BD%D0%B0%D1%8F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671" y="3943121"/>
            <a:ext cx="3449511" cy="245321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88856" y="6396335"/>
            <a:ext cx="21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Панельный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4725144"/>
            <a:ext cx="46156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чего еще можно построить дом?</a:t>
            </a:r>
          </a:p>
          <a:p>
            <a:r>
              <a:rPr lang="ru-RU" dirty="0" smtClean="0"/>
              <a:t> из </a:t>
            </a:r>
            <a:r>
              <a:rPr lang="ru-RU" dirty="0"/>
              <a:t>бетона –     </a:t>
            </a:r>
            <a:r>
              <a:rPr lang="ru-RU" dirty="0" smtClean="0"/>
              <a:t>        </a:t>
            </a:r>
            <a:r>
              <a:rPr lang="ru-RU" dirty="0"/>
              <a:t> </a:t>
            </a:r>
            <a:r>
              <a:rPr lang="ru-RU" dirty="0" smtClean="0"/>
              <a:t>из снега -  </a:t>
            </a:r>
            <a:r>
              <a:rPr lang="ru-RU" dirty="0"/>
              <a:t>                </a:t>
            </a:r>
          </a:p>
          <a:p>
            <a:r>
              <a:rPr lang="ru-RU" dirty="0" smtClean="0"/>
              <a:t> из </a:t>
            </a:r>
            <a:r>
              <a:rPr lang="ru-RU" dirty="0"/>
              <a:t>камня –                </a:t>
            </a:r>
            <a:r>
              <a:rPr lang="ru-RU" dirty="0" smtClean="0"/>
              <a:t>из  соломы -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                     </a:t>
            </a:r>
          </a:p>
          <a:p>
            <a:r>
              <a:rPr lang="ru-RU" dirty="0" smtClean="0"/>
              <a:t> из </a:t>
            </a:r>
            <a:r>
              <a:rPr lang="ru-RU" dirty="0"/>
              <a:t>глины —     </a:t>
            </a:r>
            <a:endParaRPr lang="ru-RU" dirty="0" smtClean="0"/>
          </a:p>
          <a:p>
            <a:r>
              <a:rPr lang="ru-RU" dirty="0" smtClean="0"/>
              <a:t> из льда</a:t>
            </a:r>
            <a:r>
              <a:rPr lang="ru-RU" dirty="0"/>
              <a:t>   </a:t>
            </a:r>
            <a:r>
              <a:rPr lang="ru-RU" dirty="0" smtClean="0"/>
              <a:t>- </a:t>
            </a:r>
          </a:p>
          <a:p>
            <a:r>
              <a:rPr lang="ru-RU" dirty="0"/>
              <a:t>                                  </a:t>
            </a:r>
          </a:p>
        </p:txBody>
      </p:sp>
    </p:spTree>
    <p:extLst>
      <p:ext uri="{BB962C8B-B14F-4D97-AF65-F5344CB8AC3E}">
        <p14:creationId xmlns:p14="http://schemas.microsoft.com/office/powerpoint/2010/main" xmlns="" val="1709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лава\Desktop\menu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5760"/>
            <a:ext cx="9143999" cy="69037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3761" y="260648"/>
            <a:ext cx="882966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Подбираем родственные слова слову дом</a:t>
            </a:r>
          </a:p>
          <a:p>
            <a:endParaRPr lang="ru-RU" sz="28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Как </a:t>
            </a:r>
            <a:r>
              <a:rPr lang="ru-RU" sz="2400" dirty="0">
                <a:latin typeface="Georgia" pitchFamily="18" charset="0"/>
              </a:rPr>
              <a:t>можно сказать о маленьком доме? (домик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  <a:p>
            <a:endParaRPr lang="ru-RU" sz="2400" dirty="0"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О </a:t>
            </a:r>
            <a:r>
              <a:rPr lang="ru-RU" sz="2400" dirty="0">
                <a:latin typeface="Georgia" pitchFamily="18" charset="0"/>
              </a:rPr>
              <a:t>большом доме? (домище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400" dirty="0"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Сказочный </a:t>
            </a:r>
            <a:r>
              <a:rPr lang="ru-RU" sz="2400" dirty="0">
                <a:latin typeface="Georgia" pitchFamily="18" charset="0"/>
              </a:rPr>
              <a:t>человек, который живет в доме? (домовой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400" dirty="0"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Человек</a:t>
            </a:r>
            <a:r>
              <a:rPr lang="ru-RU" sz="2400" dirty="0">
                <a:latin typeface="Georgia" pitchFamily="18" charset="0"/>
              </a:rPr>
              <a:t>, который любит </a:t>
            </a:r>
            <a:r>
              <a:rPr lang="ru-RU" sz="2400" dirty="0" smtClean="0">
                <a:latin typeface="Georgia" pitchFamily="18" charset="0"/>
              </a:rPr>
              <a:t>проводить</a:t>
            </a:r>
          </a:p>
          <a:p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свободное время у себя дома? (домосед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400" dirty="0"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Как </a:t>
            </a:r>
            <a:r>
              <a:rPr lang="ru-RU" sz="2400" dirty="0">
                <a:latin typeface="Georgia" pitchFamily="18" charset="0"/>
              </a:rPr>
              <a:t>назовем дела, которые выполняем дома? (домашние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2400" dirty="0"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Georgia" pitchFamily="18" charset="0"/>
              </a:rPr>
              <a:t>Как </a:t>
            </a:r>
            <a:r>
              <a:rPr lang="ru-RU" sz="2400" dirty="0">
                <a:latin typeface="Georgia" pitchFamily="18" charset="0"/>
              </a:rPr>
              <a:t>называют женщину, которая не работает, 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а </a:t>
            </a:r>
            <a:r>
              <a:rPr lang="ru-RU" sz="2400" dirty="0">
                <a:latin typeface="Georgia" pitchFamily="18" charset="0"/>
              </a:rPr>
              <a:t>ведет домашнее хозяйство? (домохозяйка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  <a:p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3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лава\Desktop\menu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5760"/>
            <a:ext cx="9143999" cy="6903760"/>
          </a:xfrm>
          <a:prstGeom prst="rect">
            <a:avLst/>
          </a:prstGeom>
          <a:noFill/>
        </p:spPr>
      </p:pic>
      <p:sp>
        <p:nvSpPr>
          <p:cNvPr id="3" name="Пятно 1 2"/>
          <p:cNvSpPr/>
          <p:nvPr/>
        </p:nvSpPr>
        <p:spPr>
          <a:xfrm>
            <a:off x="172635" y="178553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К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5582209" y="142852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Н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7272902" y="142852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Я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3750463" y="118528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Х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012160" y="142852"/>
            <a:ext cx="1500198" cy="13573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У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" name="Picture 2" descr="http://gotovim-doma.ru/forum/files/7/d5/7d5804f029ad07598f264abb1a570b43_325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4"/>
          <a:stretch/>
        </p:blipFill>
        <p:spPr bwMode="auto">
          <a:xfrm>
            <a:off x="2062178" y="1565070"/>
            <a:ext cx="4876800" cy="281061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5643/27433797.7d/0_82cf2_9e76494c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667" l="625" r="90000">
                        <a14:backgroundMark x1="22125" y1="60667" x2="22125" y2="60667"/>
                        <a14:backgroundMark x1="56625" y1="92444" x2="56625" y2="9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7641" y="4478301"/>
            <a:ext cx="3059900" cy="237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efest48.ru/upload/iblock/2b2/2b28dd55415ec36d725772a8d61d10e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179" y="4762306"/>
            <a:ext cx="2077630" cy="19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6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8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4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6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8" descr="http://www.baby.ru/storage/b/f/8/9/3896554.1094444.jpe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" name="Picture 30" descr="http://www.allvet.ru/upload/iblock/ce0/ce0e58f8e4933d09e0a426cb2f4f2a4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0463" y="4984018"/>
            <a:ext cx="1688317" cy="17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multsforkids.ru/data/uploads/personaji/nusha/smeshariki-nush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326" y="4294750"/>
            <a:ext cx="2268854" cy="25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mestnye.ru/files/imagecache/lightbox/i10ns/5560/2165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9938" b="100000" l="99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8978" y="4661140"/>
            <a:ext cx="2699792" cy="21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15d567edb39a2da77eb3a4ab98947f5d3b3a453"/>
</p:tagLst>
</file>

<file path=ppt/theme/theme1.xml><?xml version="1.0" encoding="utf-8"?>
<a:theme xmlns:a="http://schemas.openxmlformats.org/drawingml/2006/main" name="бабочки на желтом 2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7DEA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13281</TotalTime>
  <Words>386</Words>
  <Application>Microsoft Office PowerPoint</Application>
  <PresentationFormat>Экран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бабочки на желтом 2</vt:lpstr>
      <vt:lpstr>МОЯ   СЕМЬЯ</vt:lpstr>
      <vt:lpstr>Цель: формирование лексико-грамматического строя речи у старших дошкольников на материале «Моя семья»                                                                   Задачи: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Бабочки на желтом фоне</dc:title>
  <dc:creator>Ольга Михайловна</dc:creator>
  <cp:lastModifiedBy>722</cp:lastModifiedBy>
  <cp:revision>49</cp:revision>
  <dcterms:created xsi:type="dcterms:W3CDTF">2014-11-14T20:19:01Z</dcterms:created>
  <dcterms:modified xsi:type="dcterms:W3CDTF">2022-07-06T10:43:35Z</dcterms:modified>
</cp:coreProperties>
</file>