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8" r:id="rId1"/>
  </p:sldMasterIdLst>
  <p:sldIdLst>
    <p:sldId id="256" r:id="rId2"/>
    <p:sldId id="261" r:id="rId3"/>
    <p:sldId id="259" r:id="rId4"/>
    <p:sldId id="258" r:id="rId5"/>
    <p:sldId id="260" r:id="rId6"/>
    <p:sldId id="257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37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D576C-26EE-4D0C-B09B-83F46DA00E0E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BDD51-E60C-4104-BA44-4FE9C2CCE5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4227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D576C-26EE-4D0C-B09B-83F46DA00E0E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BDD51-E60C-4104-BA44-4FE9C2CCE5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1376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D576C-26EE-4D0C-B09B-83F46DA00E0E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BDD51-E60C-4104-BA44-4FE9C2CCE534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797985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D576C-26EE-4D0C-B09B-83F46DA00E0E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BDD51-E60C-4104-BA44-4FE9C2CCE5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39350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D576C-26EE-4D0C-B09B-83F46DA00E0E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BDD51-E60C-4104-BA44-4FE9C2CCE534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467115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D576C-26EE-4D0C-B09B-83F46DA00E0E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BDD51-E60C-4104-BA44-4FE9C2CCE5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87129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D576C-26EE-4D0C-B09B-83F46DA00E0E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BDD51-E60C-4104-BA44-4FE9C2CCE5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40150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D576C-26EE-4D0C-B09B-83F46DA00E0E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BDD51-E60C-4104-BA44-4FE9C2CCE5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7450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D576C-26EE-4D0C-B09B-83F46DA00E0E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BDD51-E60C-4104-BA44-4FE9C2CCE5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0636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D576C-26EE-4D0C-B09B-83F46DA00E0E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BDD51-E60C-4104-BA44-4FE9C2CCE5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3727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D576C-26EE-4D0C-B09B-83F46DA00E0E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BDD51-E60C-4104-BA44-4FE9C2CCE5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376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D576C-26EE-4D0C-B09B-83F46DA00E0E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BDD51-E60C-4104-BA44-4FE9C2CCE5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8618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D576C-26EE-4D0C-B09B-83F46DA00E0E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BDD51-E60C-4104-BA44-4FE9C2CCE5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6460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D576C-26EE-4D0C-B09B-83F46DA00E0E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BDD51-E60C-4104-BA44-4FE9C2CCE5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318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D576C-26EE-4D0C-B09B-83F46DA00E0E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BDD51-E60C-4104-BA44-4FE9C2CCE5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9468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D576C-26EE-4D0C-B09B-83F46DA00E0E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BDD51-E60C-4104-BA44-4FE9C2CCE5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7492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BD576C-26EE-4D0C-B09B-83F46DA00E0E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39BDD51-E60C-4104-BA44-4FE9C2CCE5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3277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  <p:sldLayoutId id="2147483820" r:id="rId12"/>
    <p:sldLayoutId id="2147483821" r:id="rId13"/>
    <p:sldLayoutId id="2147483822" r:id="rId14"/>
    <p:sldLayoutId id="2147483823" r:id="rId15"/>
    <p:sldLayoutId id="214748382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ADF883C0-A207-4750-9E23-7D964CFB86DA}"/>
              </a:ext>
            </a:extLst>
          </p:cNvPr>
          <p:cNvSpPr/>
          <p:nvPr/>
        </p:nvSpPr>
        <p:spPr>
          <a:xfrm>
            <a:off x="93785" y="293077"/>
            <a:ext cx="10540143" cy="6217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</a:rPr>
              <a:t>Муниципальное автономное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</a:rPr>
              <a:t>дошкольное образовательное учреждение</a:t>
            </a:r>
          </a:p>
          <a:p>
            <a:pPr algn="ctr"/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</a:rPr>
              <a:t>Городского округа «город Ирбит» Свердловской области «Детский сад № 23»</a:t>
            </a:r>
          </a:p>
          <a:p>
            <a:pPr algn="ctr"/>
            <a:endParaRPr lang="ru-RU" b="1" u="sng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  <a:p>
            <a:pPr algn="ctr"/>
            <a:endParaRPr lang="ru-RU" b="1" u="sng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  <a:p>
            <a:pPr algn="ctr"/>
            <a:endParaRPr lang="ru-RU" b="1" u="sng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  <a:p>
            <a:pPr algn="ctr"/>
            <a:endParaRPr lang="ru-RU" b="1" u="sng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  <a:p>
            <a:pPr algn="ctr"/>
            <a:r>
              <a:rPr lang="ru-RU" sz="4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Педагогическая технология </a:t>
            </a:r>
          </a:p>
          <a:p>
            <a:pPr algn="ctr"/>
            <a:r>
              <a:rPr lang="ru-RU" sz="4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«Ритмодекламация»</a:t>
            </a:r>
          </a:p>
          <a:p>
            <a:pPr algn="ctr"/>
            <a:endParaRPr lang="ru-RU" b="1" u="sng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      Музыкальный руководитель</a:t>
            </a:r>
          </a:p>
          <a:p>
            <a:pPr algn="ctr"/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           Т.М. Бахтина, 1.к.к.</a:t>
            </a:r>
          </a:p>
          <a:p>
            <a:pPr algn="ctr"/>
            <a:endParaRPr lang="ru-RU" sz="28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  <a:p>
            <a:pPr algn="ctr"/>
            <a:endParaRPr lang="ru-RU" sz="28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  <a:p>
            <a:pPr algn="ctr"/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    2025 г.</a:t>
            </a:r>
          </a:p>
        </p:txBody>
      </p:sp>
    </p:spTree>
    <p:extLst>
      <p:ext uri="{BB962C8B-B14F-4D97-AF65-F5344CB8AC3E}">
        <p14:creationId xmlns:p14="http://schemas.microsoft.com/office/powerpoint/2010/main" val="24462919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7524C41-21BA-436C-88DD-10C48E6292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8071" y="4232029"/>
            <a:ext cx="3130062" cy="2347547"/>
          </a:xfrm>
          <a:prstGeom prst="rect">
            <a:avLst/>
          </a:prstGeom>
          <a:ln w="12700">
            <a:solidFill>
              <a:schemeClr val="accent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2C21EE4-919E-4544-AADE-ECDC40F2E25E}"/>
              </a:ext>
            </a:extLst>
          </p:cNvPr>
          <p:cNvSpPr/>
          <p:nvPr/>
        </p:nvSpPr>
        <p:spPr>
          <a:xfrm>
            <a:off x="797168" y="278424"/>
            <a:ext cx="8827477" cy="39565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000" b="1" u="sng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Технология «Ритмодекламация»</a:t>
            </a:r>
            <a:endParaRPr lang="ru-RU" sz="2000" dirty="0">
              <a:solidFill>
                <a:schemeClr val="accent2">
                  <a:lumMod val="50000"/>
                </a:schemeClr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000" dirty="0">
              <a:solidFill>
                <a:schemeClr val="accent2">
                  <a:lumMod val="50000"/>
                </a:schemeClr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Ритмодекламация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это чёткое произнесение текста или стихов в заданном ритме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2000" dirty="0">
              <a:solidFill>
                <a:schemeClr val="accent2">
                  <a:lumMod val="50000"/>
                </a:schemeClr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 ритмодекламации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— это развитие музыкального, поэтического слуха, чувства слова, воображения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Главное правило ритмодекламации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каждое слово, каждый слог, звук воспроизводится осмысленно, с искренним отношением исполнителя к звучащей речи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2000" dirty="0">
              <a:solidFill>
                <a:schemeClr val="accent2">
                  <a:lumMod val="50000"/>
                </a:schemeClr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4C619489-ADCF-4C14-B29F-8B0D149285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7046" y="4108233"/>
            <a:ext cx="2574315" cy="2471343"/>
          </a:xfrm>
          <a:prstGeom prst="rect">
            <a:avLst/>
          </a:prstGeom>
          <a:ln w="19050">
            <a:solidFill>
              <a:schemeClr val="accent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866003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D17AED5B-064A-4C3E-BED6-3602C25A2E3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399" y="886314"/>
            <a:ext cx="2133386" cy="4390250"/>
          </a:xfr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F062F72B-639A-41BF-8F75-107E38102C2A}"/>
              </a:ext>
            </a:extLst>
          </p:cNvPr>
          <p:cNvSpPr/>
          <p:nvPr/>
        </p:nvSpPr>
        <p:spPr>
          <a:xfrm>
            <a:off x="2543907" y="616683"/>
            <a:ext cx="7268308" cy="6236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3538" algn="just">
              <a:lnSpc>
                <a:spcPct val="115000"/>
              </a:lnSpc>
              <a:spcAft>
                <a:spcPts val="0"/>
              </a:spcAft>
            </a:pPr>
            <a:endParaRPr lang="ru-RU" b="1" i="1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63538"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Ритмодекламация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сопровождается  звучащими жестами 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(хлопки, щелчки, шлепки и притопы),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игрой на музыкальных инструментах, звучанием мелодии, различными движениями, что помогает детям телесно пережить ощущение темпа, динамики, ритма и речи. </a:t>
            </a:r>
          </a:p>
          <a:p>
            <a:pPr indent="363538" algn="just">
              <a:lnSpc>
                <a:spcPct val="115000"/>
              </a:lnSpc>
              <a:spcAft>
                <a:spcPts val="0"/>
              </a:spcAft>
            </a:pPr>
            <a:endParaRPr lang="ru-RU" sz="2000" dirty="0">
              <a:solidFill>
                <a:schemeClr val="accent2">
                  <a:lumMod val="50000"/>
                </a:schemeClr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Ритмодекламацию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называют 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«музыкальной речью»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Она помогает детям учиться импровизировать, а  инструментальное сопровождение речевых упражнений даёт дополнительные богатые возможности для различных представлений...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2000" dirty="0">
              <a:solidFill>
                <a:schemeClr val="accent2">
                  <a:lumMod val="50000"/>
                </a:schemeClr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Музыка, пение, движения и речь тесно взаимосвязаны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400" dirty="0">
              <a:solidFill>
                <a:srgbClr val="333333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400" dirty="0">
              <a:solidFill>
                <a:srgbClr val="333333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400" dirty="0">
              <a:solidFill>
                <a:srgbClr val="333333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400" dirty="0">
              <a:solidFill>
                <a:srgbClr val="333333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23521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FB9B6AC-368B-462D-8195-831EFA4D369A}"/>
              </a:ext>
            </a:extLst>
          </p:cNvPr>
          <p:cNvSpPr txBox="1"/>
          <p:nvPr/>
        </p:nvSpPr>
        <p:spPr>
          <a:xfrm>
            <a:off x="0" y="252281"/>
            <a:ext cx="950741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3538" indent="350838" algn="just"/>
            <a:endParaRPr lang="ru-RU" sz="2000" dirty="0">
              <a:solidFill>
                <a:schemeClr val="accent2">
                  <a:lumMod val="50000"/>
                </a:schemeClr>
              </a:solidFill>
              <a:latin typeface="Georgia" panose="02040502050405020303" pitchFamily="18" charset="0"/>
            </a:endParaRPr>
          </a:p>
          <a:p>
            <a:pPr marL="363538" indent="350838" algn="just"/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</a:rPr>
              <a:t>Средства музыкальной выразительности – ритм, темп, тембр, динамика – являются характерными и для речи. </a:t>
            </a:r>
          </a:p>
          <a:p>
            <a:pPr marL="363538" indent="350838" algn="just"/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</a:rPr>
              <a:t>Таким образом, использование речевых игр на музыкальных занятиях позволяет детям с младшего возраста овладевать всем комплексом выразительных средств музыки.  </a:t>
            </a:r>
          </a:p>
          <a:p>
            <a:pPr marL="363538" indent="350838" algn="just"/>
            <a:endParaRPr lang="ru-RU" sz="2000" dirty="0">
              <a:solidFill>
                <a:schemeClr val="accent2">
                  <a:lumMod val="50000"/>
                </a:schemeClr>
              </a:solidFill>
              <a:latin typeface="Georgia" panose="02040502050405020303" pitchFamily="18" charset="0"/>
            </a:endParaRPr>
          </a:p>
          <a:p>
            <a:pPr marL="363538" algn="just" defTabSz="363538"/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</a:rPr>
              <a:t>Виды игр на развитие ритмодекламации, в которое включены:</a:t>
            </a:r>
            <a:endParaRPr lang="ru-RU" sz="2000" dirty="0">
              <a:solidFill>
                <a:schemeClr val="accent2">
                  <a:lumMod val="50000"/>
                </a:schemeClr>
              </a:solidFill>
              <a:latin typeface="Georgia" panose="02040502050405020303" pitchFamily="18" charset="0"/>
            </a:endParaRPr>
          </a:p>
          <a:p>
            <a:pPr marL="363538" algn="just" defTabSz="363538"/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</a:rPr>
              <a:t>1.Речевная игра с движениями</a:t>
            </a:r>
            <a:endParaRPr lang="ru-RU" sz="2000" i="1" dirty="0">
              <a:solidFill>
                <a:schemeClr val="accent2">
                  <a:lumMod val="50000"/>
                </a:schemeClr>
              </a:solidFill>
              <a:latin typeface="Georgia" panose="02040502050405020303" pitchFamily="18" charset="0"/>
            </a:endParaRPr>
          </a:p>
          <a:p>
            <a:pPr marL="363538" algn="just" defTabSz="363538"/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</a:rPr>
              <a:t>2.Речевая игра со звучащими жестами</a:t>
            </a:r>
            <a:endParaRPr lang="ru-RU" sz="2000" i="1" dirty="0">
              <a:solidFill>
                <a:schemeClr val="accent2">
                  <a:lumMod val="50000"/>
                </a:schemeClr>
              </a:solidFill>
              <a:latin typeface="Georgia" panose="02040502050405020303" pitchFamily="18" charset="0"/>
            </a:endParaRPr>
          </a:p>
          <a:p>
            <a:pPr marL="363538" algn="just" defTabSz="363538"/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</a:rPr>
              <a:t>3.Речевая игра с музыкальными инструментами </a:t>
            </a:r>
            <a:endParaRPr lang="ru-RU" sz="2000" i="1" dirty="0">
              <a:solidFill>
                <a:schemeClr val="accent2">
                  <a:lumMod val="50000"/>
                </a:schemeClr>
              </a:solidFill>
              <a:latin typeface="Georgia" panose="02040502050405020303" pitchFamily="18" charset="0"/>
            </a:endParaRPr>
          </a:p>
          <a:p>
            <a:pPr marL="363538" algn="just" defTabSz="363538"/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</a:rPr>
              <a:t>4.Коммуникативная игра</a:t>
            </a:r>
            <a:endParaRPr lang="ru-RU" sz="2000" i="1" dirty="0">
              <a:solidFill>
                <a:schemeClr val="accent2">
                  <a:lumMod val="50000"/>
                </a:schemeClr>
              </a:solidFill>
              <a:latin typeface="Georgia" panose="02040502050405020303" pitchFamily="18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9074C2AA-A383-4DC1-82F3-4295D871FF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4138246"/>
            <a:ext cx="4813060" cy="2338846"/>
          </a:xfrm>
          <a:prstGeom prst="rect">
            <a:avLst/>
          </a:prstGeom>
          <a:ln w="19050">
            <a:solidFill>
              <a:schemeClr val="accent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7326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FB19E05C-8A71-4920-8C06-CAB6B4B40129}"/>
              </a:ext>
            </a:extLst>
          </p:cNvPr>
          <p:cNvSpPr/>
          <p:nvPr/>
        </p:nvSpPr>
        <p:spPr>
          <a:xfrm>
            <a:off x="656492" y="152400"/>
            <a:ext cx="9249508" cy="6481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1.Речевые игры:</a:t>
            </a:r>
            <a:endParaRPr lang="ru-RU" sz="2000" dirty="0">
              <a:solidFill>
                <a:schemeClr val="accent2">
                  <a:lumMod val="50000"/>
                </a:schemeClr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</a:pP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«Три весёлых братца», «Летела муха», «2 сороконожки», </a:t>
            </a:r>
          </a:p>
          <a:p>
            <a:pPr lvl="0" algn="just">
              <a:spcAft>
                <a:spcPts val="0"/>
              </a:spcAft>
            </a:pP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«Чайничек с крышечкой», «Музыкальное приветствие»</a:t>
            </a:r>
            <a:endParaRPr lang="ru-RU" sz="2000" dirty="0">
              <a:solidFill>
                <a:schemeClr val="accent2">
                  <a:lumMod val="50000"/>
                </a:schemeClr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</a:rPr>
              <a:t>«Музыканты» </a:t>
            </a:r>
            <a:endParaRPr lang="ru-RU" sz="2000" dirty="0">
              <a:solidFill>
                <a:schemeClr val="accent2">
                  <a:lumMod val="50000"/>
                </a:schemeClr>
              </a:solidFill>
              <a:latin typeface="Georgia" panose="02040502050405020303" pitchFamily="18" charset="0"/>
            </a:endParaRPr>
          </a:p>
          <a:p>
            <a:r>
              <a:rPr lang="ru-RU" sz="2000" i="1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</a:rPr>
              <a:t>(М. р.)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</a:rPr>
              <a:t>Однажды музыканты собрались выступать</a:t>
            </a:r>
          </a:p>
          <a:p>
            <a:r>
              <a:rPr lang="ru-RU" sz="2000" i="1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</a:rPr>
              <a:t>(Хором)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</a:rPr>
              <a:t>- Все взяли инструменты и начали играть!</a:t>
            </a: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</a:rPr>
              <a:t>1.Я выступаю - на дудочке играю 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</a:rPr>
              <a:t>(играет на дудочке),</a:t>
            </a: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</a:rPr>
              <a:t>А вы повторяйте и время не теряйте! 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</a:rPr>
              <a:t>(ду , ду, ду – ду – ду...)</a:t>
            </a: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</a:rPr>
              <a:t>2.Я выступаю на скрипочке играю 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</a:rPr>
              <a:t>(«играет» на скрипке)</a:t>
            </a: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</a:rPr>
              <a:t> А вы повторяйте и время не теряйте! 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</a:rPr>
              <a:t>(тили, тили, тили - ли...)</a:t>
            </a: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</a:rPr>
              <a:t>3.Вот на барабане весело играю 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</a:rPr>
              <a:t>(«играет» на барабане) другие…</a:t>
            </a: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</a:rPr>
              <a:t>А вы повторяйте и время не теряйте! 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</a:rPr>
              <a:t>(бум - бум...)</a:t>
            </a:r>
          </a:p>
          <a:p>
            <a:endParaRPr lang="ru-RU" sz="2000" i="1" dirty="0">
              <a:solidFill>
                <a:schemeClr val="accent2">
                  <a:lumMod val="50000"/>
                </a:schemeClr>
              </a:solidFill>
              <a:latin typeface="Georgia" panose="02040502050405020303" pitchFamily="18" charset="0"/>
            </a:endParaRPr>
          </a:p>
          <a:p>
            <a:pPr algn="just"/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</a:rPr>
              <a:t>2. Музыкальные игры, игры с пением и движением: </a:t>
            </a:r>
          </a:p>
          <a:p>
            <a:pPr algn="just"/>
            <a:r>
              <a:rPr lang="ru-RU" sz="2000" i="1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</a:rPr>
              <a:t>«У тебя Д.М. – розовые щёчки», «Малыши - карандаши», «Кулачки», «Ручками мы хлопнем», «Лепим Снеговика», «Наши детки в санки сели», «Мы погреемся немножко – мы похлопаем в ладошки» </a:t>
            </a:r>
          </a:p>
          <a:p>
            <a:pPr algn="just"/>
            <a:endParaRPr lang="ru-RU" sz="2000" i="1" dirty="0">
              <a:solidFill>
                <a:schemeClr val="accent2">
                  <a:lumMod val="50000"/>
                </a:schemeClr>
              </a:solidFill>
              <a:latin typeface="Georgia" panose="02040502050405020303" pitchFamily="18" charset="0"/>
            </a:endParaRPr>
          </a:p>
          <a:p>
            <a:pPr algn="just"/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</a:rPr>
              <a:t>3.Игры с предметами: 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</a:rPr>
              <a:t>«Пляска с платочками», «Танец с листочками», </a:t>
            </a:r>
          </a:p>
          <a:p>
            <a:pPr algn="just"/>
            <a:r>
              <a:rPr lang="ru-RU" sz="2000" i="1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</a:rPr>
              <a:t>«Пляска с погремушками», «Танец с игрушками» и мн. другие</a:t>
            </a: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25051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Рисунок 1" descr="e-russia-ru-images-neocube-russia-ru-product-13740-0000030095_max_0000030095-800x800.jpg">
            <a:extLst>
              <a:ext uri="{FF2B5EF4-FFF2-40B4-BE49-F238E27FC236}">
                <a16:creationId xmlns:a16="http://schemas.microsoft.com/office/drawing/2014/main" id="{4EF3C76E-B247-4871-BEA3-38F7342157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6506" y="2909157"/>
            <a:ext cx="2545740" cy="2545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>
            <a:extLst>
              <a:ext uri="{FF2B5EF4-FFF2-40B4-BE49-F238E27FC236}">
                <a16:creationId xmlns:a16="http://schemas.microsoft.com/office/drawing/2014/main" id="{BE22F2CE-787D-4D5D-959F-480DD24623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414" y="125216"/>
            <a:ext cx="9390185" cy="69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2000" dirty="0">
              <a:solidFill>
                <a:schemeClr val="accent2">
                  <a:lumMod val="50000"/>
                </a:schemeClr>
              </a:solidFill>
              <a:latin typeface="Georgia" panose="020405020504050203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2000" b="1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Игра  на музыкальных инструментах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20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«Матрёшки и Петрушка»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000" b="0" i="0" u="none" strike="noStrike" cap="none" normalizeH="0" baseline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Georgia" panose="020405020504050203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Вот пришли матрешки Тук – тук! </a:t>
            </a:r>
            <a:r>
              <a:rPr kumimoji="0" lang="ru-RU" altLang="ru-RU" sz="2000" b="0" i="1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(ложки)</a:t>
            </a:r>
            <a:endParaRPr kumimoji="0" lang="ru-RU" altLang="ru-RU" sz="2000" b="0" i="0" u="none" strike="noStrike" cap="none" normalizeH="0" baseline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Georgia" panose="020405020504050203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Принесли нам ложки Тук – тук!                                                </a:t>
            </a:r>
            <a:endParaRPr kumimoji="0" lang="ru-RU" altLang="ru-RU" sz="2000" b="0" i="0" u="none" strike="noStrike" cap="none" normalizeH="0" baseline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Georgia" panose="02040502050405020303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Мы на ложках заиграли. Туки – туки! Туки – тук!</a:t>
            </a:r>
            <a:endParaRPr kumimoji="0" lang="ru-RU" altLang="ru-RU" sz="2000" b="0" i="0" u="none" strike="noStrike" cap="none" normalizeH="0" baseline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Georgia" panose="02040502050405020303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Наши ложки заплясали. Туки – туки! Тук – тук – тук!</a:t>
            </a:r>
            <a:endParaRPr kumimoji="0" lang="ru-RU" altLang="ru-RU" sz="2000" b="0" i="0" u="none" strike="noStrike" cap="none" normalizeH="0" baseline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Georgia" panose="02040502050405020303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Вот бежит Петрушка, </a:t>
            </a:r>
            <a:endParaRPr kumimoji="0" lang="ru-RU" altLang="ru-RU" sz="2000" b="0" i="0" u="none" strike="noStrike" cap="none" normalizeH="0" baseline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Georgia" panose="02040502050405020303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Трень – трень. </a:t>
            </a:r>
            <a:r>
              <a:rPr kumimoji="0" lang="ru-RU" altLang="ru-RU" sz="2000" b="0" i="1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(трещотки и погремушки)</a:t>
            </a:r>
            <a:endParaRPr kumimoji="0" lang="ru-RU" altLang="ru-RU" sz="2000" b="0" i="0" u="none" strike="noStrike" cap="none" normalizeH="0" baseline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Georgia" panose="02040502050405020303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Принёс нам погремушки, Трень – трень.</a:t>
            </a:r>
            <a:endParaRPr kumimoji="0" lang="ru-RU" altLang="ru-RU" sz="2000" b="0" i="0" u="none" strike="noStrike" cap="none" normalizeH="0" baseline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Georgia" panose="02040502050405020303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Погремушки зазвенели – </a:t>
            </a:r>
            <a:endParaRPr kumimoji="0" lang="ru-RU" altLang="ru-RU" sz="2000" b="0" i="0" u="none" strike="noStrike" cap="none" normalizeH="0" baseline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Georgia" panose="02040502050405020303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Трень – трень – трень! </a:t>
            </a:r>
            <a:r>
              <a:rPr kumimoji="0" lang="ru-RU" altLang="ru-RU" sz="2000" b="0" i="1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(погремушки)</a:t>
            </a:r>
            <a:endParaRPr kumimoji="0" lang="ru-RU" altLang="ru-RU" sz="2000" b="0" i="0" u="none" strike="noStrike" cap="none" normalizeH="0" baseline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Georgia" panose="02040502050405020303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Звонко песенку запели – Трень – ди, трень – </a:t>
            </a:r>
            <a:endParaRPr kumimoji="0" lang="ru-RU" altLang="ru-RU" sz="2000" b="0" i="0" u="none" strike="noStrike" cap="none" normalizeH="0" baseline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Georgia" panose="02040502050405020303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Будет весело играть </a:t>
            </a:r>
            <a:r>
              <a:rPr kumimoji="0" lang="ru-RU" altLang="ru-RU" sz="2000" b="0" i="1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(все вместе)</a:t>
            </a:r>
            <a:endParaRPr kumimoji="0" lang="ru-RU" altLang="ru-RU" sz="2000" b="0" i="0" u="none" strike="noStrike" cap="none" normalizeH="0" baseline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Georgia" panose="02040502050405020303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в оркестре выступать!</a:t>
            </a:r>
            <a:endParaRPr kumimoji="0" lang="ru-RU" altLang="ru-RU" sz="2000" b="0" i="0" u="none" strike="noStrike" cap="none" normalizeH="0" baseline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Georgia" panose="02040502050405020303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</a:rPr>
              <a:t>Благодарю за внимание!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>
              <a:solidFill>
                <a:schemeClr val="accent2">
                  <a:lumMod val="50000"/>
                </a:schemeClr>
              </a:solidFill>
              <a:latin typeface="Georgia" panose="02040502050405020303" pitchFamily="18" charset="0"/>
              <a:ea typeface="Times New Roman" panose="02020603050405020304" pitchFamily="18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>
              <a:solidFill>
                <a:schemeClr val="accent2">
                  <a:lumMod val="50000"/>
                </a:schemeClr>
              </a:solidFill>
              <a:latin typeface="Georgia" panose="02040502050405020303" pitchFamily="18" charset="0"/>
              <a:ea typeface="Times New Roman" panose="02020603050405020304" pitchFamily="18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>
              <a:solidFill>
                <a:schemeClr val="accent2">
                  <a:lumMod val="50000"/>
                </a:schemeClr>
              </a:solidFill>
              <a:latin typeface="Georgia" panose="02040502050405020303" pitchFamily="18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26771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82</TotalTime>
  <Words>581</Words>
  <Application>Microsoft Office PowerPoint</Application>
  <PresentationFormat>Широкоэкранный</PresentationFormat>
  <Paragraphs>79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3" baseType="lpstr">
      <vt:lpstr>Arial</vt:lpstr>
      <vt:lpstr>Calibri</vt:lpstr>
      <vt:lpstr>Georgia</vt:lpstr>
      <vt:lpstr>Times New Roman</vt:lpstr>
      <vt:lpstr>Trebuchet MS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Бахтин Егор</dc:creator>
  <cp:lastModifiedBy>Бахтин Егор</cp:lastModifiedBy>
  <cp:revision>8</cp:revision>
  <dcterms:created xsi:type="dcterms:W3CDTF">2025-03-13T17:27:28Z</dcterms:created>
  <dcterms:modified xsi:type="dcterms:W3CDTF">2025-03-13T18:49:32Z</dcterms:modified>
</cp:coreProperties>
</file>