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  <p:sldMasterId id="2147483661" r:id="rId2"/>
    <p:sldMasterId id="2147483674" r:id="rId3"/>
    <p:sldMasterId id="2147483687" r:id="rId4"/>
  </p:sldMasterIdLst>
  <p:sldIdLst>
    <p:sldId id="256" r:id="rId5"/>
    <p:sldId id="257" r:id="rId6"/>
    <p:sldId id="258" r:id="rId7"/>
    <p:sldId id="259" r:id="rId8"/>
    <p:sldId id="260" r:id="rId9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FF0066"/>
    <a:srgbClr val="9933FF"/>
    <a:srgbClr val="009900"/>
    <a:srgbClr val="00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256" y="-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9508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96124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96124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9508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2856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520" cy="6144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9508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596124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596124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9508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2856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520" cy="6144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329508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96124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596124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329508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62856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520" cy="6144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body"/>
          </p:nvPr>
        </p:nvSpPr>
        <p:spPr>
          <a:xfrm>
            <a:off x="329508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 type="body"/>
          </p:nvPr>
        </p:nvSpPr>
        <p:spPr>
          <a:xfrm>
            <a:off x="596124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 type="body"/>
          </p:nvPr>
        </p:nvSpPr>
        <p:spPr>
          <a:xfrm>
            <a:off x="596124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6"/>
          <p:cNvSpPr>
            <a:spLocks noGrp="1"/>
          </p:cNvSpPr>
          <p:nvPr>
            <p:ph type="body"/>
          </p:nvPr>
        </p:nvSpPr>
        <p:spPr>
          <a:xfrm>
            <a:off x="329508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7"/>
          <p:cNvSpPr>
            <a:spLocks noGrp="1"/>
          </p:cNvSpPr>
          <p:nvPr>
            <p:ph type="body"/>
          </p:nvPr>
        </p:nvSpPr>
        <p:spPr>
          <a:xfrm>
            <a:off x="62856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520" cy="6144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143000" y="1122480"/>
            <a:ext cx="6857640" cy="238716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ru-RU" sz="6000" b="0" strike="noStrike" spc="-1">
                <a:solidFill>
                  <a:srgbClr val="000000"/>
                </a:solidFill>
                <a:latin typeface="a_Romanus"/>
              </a:rPr>
              <a:t>Образец заголовка</a:t>
            </a:r>
            <a:endParaRPr lang="ru-RU" sz="6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9E798F6A-D284-4212-BE3F-72B2FEB5CEA3}" type="datetime">
              <a:rPr lang="en-US" sz="1200" b="0" strike="noStrike" spc="-1">
                <a:solidFill>
                  <a:srgbClr val="8B8B8B"/>
                </a:solidFill>
                <a:latin typeface="Arial"/>
              </a:rPr>
              <a:pPr>
                <a:lnSpc>
                  <a:spcPct val="100000"/>
                </a:lnSpc>
              </a:pPr>
              <a:t>5/15/2026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</p:spPr>
        <p:txBody>
          <a:bodyPr anchor="ctr"/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26ACAC9C-2126-4666-96CB-1EAF4A20C179}" type="slidenum">
              <a:rPr lang="en-US" sz="1200" b="0" strike="noStrike" spc="-1">
                <a:solidFill>
                  <a:srgbClr val="8B8B8B"/>
                </a:solidFill>
                <a:latin typeface="Arial"/>
              </a:rPr>
              <a:pPr algn="r">
                <a:lnSpc>
                  <a:spcPct val="100000"/>
                </a:lnSpc>
              </a:pPr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23880" y="1709640"/>
            <a:ext cx="7886520" cy="2852280"/>
          </a:xfrm>
          <a:prstGeom prst="rect">
            <a:avLst/>
          </a:prstGeom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ru-RU" sz="6000" b="0" strike="noStrike" spc="-1">
                <a:solidFill>
                  <a:srgbClr val="000000"/>
                </a:solidFill>
                <a:latin typeface="a_Romanus"/>
              </a:rPr>
              <a:t>Образец заголовка</a:t>
            </a:r>
            <a:endParaRPr lang="ru-RU" sz="6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623880" y="4589640"/>
            <a:ext cx="7886520" cy="14997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ru-RU" sz="2400" b="0" strike="noStrike" spc="-1">
                <a:solidFill>
                  <a:srgbClr val="8B8B8B"/>
                </a:solidFill>
                <a:latin typeface="Arial"/>
              </a:rPr>
              <a:t>Образец текста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B18CE35A-2D45-4D82-8967-A4A2EBD5ED5E}" type="datetime">
              <a:rPr lang="en-US" sz="1200" b="0" strike="noStrike" spc="-1">
                <a:solidFill>
                  <a:srgbClr val="8B8B8B"/>
                </a:solidFill>
                <a:latin typeface="Arial"/>
              </a:rPr>
              <a:pPr>
                <a:lnSpc>
                  <a:spcPct val="100000"/>
                </a:lnSpc>
              </a:pPr>
              <a:t>5/15/2026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</p:spPr>
        <p:txBody>
          <a:bodyPr anchor="ctr"/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DDC8E0CE-6C0E-4C22-A6AC-CB625093DBFC}" type="slidenum">
              <a:rPr lang="en-US" sz="1200" b="0" strike="noStrike" spc="-1">
                <a:solidFill>
                  <a:srgbClr val="8B8B8B"/>
                </a:solidFill>
                <a:latin typeface="Arial"/>
              </a:rPr>
              <a:pPr algn="r">
                <a:lnSpc>
                  <a:spcPct val="100000"/>
                </a:lnSpc>
              </a:p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a_Romanus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dt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A2AB7966-4192-42B5-88C5-D7F3EAA8B29D}" type="datetime">
              <a:rPr lang="en-US" sz="1200" b="0" strike="noStrike" spc="-1">
                <a:solidFill>
                  <a:srgbClr val="8B8B8B"/>
                </a:solidFill>
                <a:latin typeface="Arial"/>
              </a:rPr>
              <a:pPr>
                <a:lnSpc>
                  <a:spcPct val="100000"/>
                </a:lnSpc>
              </a:pPr>
              <a:t>5/15/2026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ftr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</p:spPr>
        <p:txBody>
          <a:bodyPr anchor="ctr"/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sldNum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F11C54EF-9524-4AC1-B8CC-539E0FF50E92}" type="slidenum">
              <a:rPr lang="en-US" sz="1200" b="0" strike="noStrike" spc="-1">
                <a:solidFill>
                  <a:srgbClr val="8B8B8B"/>
                </a:solidFill>
                <a:latin typeface="Arial"/>
              </a:rPr>
              <a:pPr algn="r">
                <a:lnSpc>
                  <a:spcPct val="100000"/>
                </a:lnSpc>
              </a:pPr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a_Romanus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/>
          <a:lstStyle/>
          <a:p>
            <a:pPr marL="228600" indent="-228240">
              <a:lnSpc>
                <a:spcPct val="10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Образец текста</a:t>
            </a:r>
          </a:p>
          <a:p>
            <a:pPr marL="685800" lvl="1" indent="-22824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</a:t>
            </a:r>
          </a:p>
        </p:txBody>
      </p:sp>
      <p:sp>
        <p:nvSpPr>
          <p:cNvPr id="125" name="PlaceHolder 3"/>
          <p:cNvSpPr>
            <a:spLocks noGrp="1"/>
          </p:cNvSpPr>
          <p:nvPr>
            <p:ph type="dt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6767800C-103A-47E7-AAB2-74BECE8B000D}" type="datetime">
              <a:rPr lang="en-US" sz="1200" b="0" strike="noStrike" spc="-1">
                <a:solidFill>
                  <a:srgbClr val="8B8B8B"/>
                </a:solidFill>
                <a:latin typeface="Arial"/>
              </a:rPr>
              <a:pPr>
                <a:lnSpc>
                  <a:spcPct val="100000"/>
                </a:lnSpc>
              </a:pPr>
              <a:t>5/15/2026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ftr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</p:spPr>
        <p:txBody>
          <a:bodyPr anchor="ctr"/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sldNum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4889FCF4-B298-4943-901F-7D450AA7288B}" type="slidenum">
              <a:rPr lang="en-US" sz="1200" b="0" strike="noStrike" spc="-1">
                <a:solidFill>
                  <a:srgbClr val="8B8B8B"/>
                </a:solidFill>
                <a:latin typeface="Arial"/>
              </a:rPr>
              <a:pPr algn="r">
                <a:lnSpc>
                  <a:spcPct val="100000"/>
                </a:lnSpc>
              </a:p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1259632" y="2204864"/>
            <a:ext cx="7560840" cy="15950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/>
          <a:lstStyle/>
          <a:p>
            <a:pPr algn="ctr"/>
            <a:r>
              <a:rPr lang="ru-RU" sz="3200" b="1" dirty="0" smtClean="0">
                <a:solidFill>
                  <a:srgbClr val="9933FF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Тема: «Результаты деятельности и оценка эффективности работы ГМО </a:t>
            </a:r>
          </a:p>
          <a:p>
            <a:pPr algn="ctr"/>
            <a:r>
              <a:rPr lang="ru-RU" sz="3200" b="1" dirty="0" smtClean="0">
                <a:solidFill>
                  <a:srgbClr val="9933FF"/>
                </a:solidFill>
                <a:latin typeface="Cambria" pitchFamily="18" charset="0"/>
                <a:ea typeface="Cambria" pitchFamily="18" charset="0"/>
                <a:cs typeface="Times New Roman" pitchFamily="18" charset="0"/>
              </a:rPr>
              <a:t>за 2025-2026 учебный год»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07704" y="836712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ГОРОДСКОЕ МЕТОДИЧЕСКОЕ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ОБЪЕДИНЕНИЕ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«Музыкальное воспитание в дошкольном учреждении»</a:t>
            </a:r>
          </a:p>
        </p:txBody>
      </p:sp>
      <p:grpSp>
        <p:nvGrpSpPr>
          <p:cNvPr id="4" name="Группа 6"/>
          <p:cNvGrpSpPr/>
          <p:nvPr/>
        </p:nvGrpSpPr>
        <p:grpSpPr>
          <a:xfrm>
            <a:off x="683569" y="0"/>
            <a:ext cx="2088231" cy="2060847"/>
            <a:chOff x="4651501" y="-33584"/>
            <a:chExt cx="2753573" cy="2631062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backgroundRemoval t="1109" b="98448" l="1059" r="100000">
                          <a14:foregroundMark x1="52331" y1="8204" x2="52331" y2="8204"/>
                          <a14:foregroundMark x1="54025" y1="58758" x2="54025" y2="58758"/>
                          <a14:foregroundMark x1="55720" y1="47450" x2="55720" y2="47450"/>
                          <a14:foregroundMark x1="42585" y1="48559" x2="42585" y2="48559"/>
                          <a14:foregroundMark x1="59110" y1="50333" x2="59110" y2="50333"/>
                          <a14:foregroundMark x1="48305" y1="54102" x2="48305" y2="54102"/>
                          <a14:foregroundMark x1="53390" y1="52106" x2="53390" y2="5210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651501" y="-33584"/>
              <a:ext cx="2753573" cy="2631062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4972050" y="503496"/>
              <a:ext cx="2112474" cy="178117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4748"/>
                </a:avLst>
              </a:prstTxWarp>
              <a:spAutoFit/>
            </a:bodyPr>
            <a:lstStyle/>
            <a:p>
              <a:pPr algn="ctr"/>
              <a:r>
                <a:rPr lang="ru-RU" sz="1100" b="1" dirty="0" smtClean="0">
                  <a:ln w="1905"/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ГО «город Ирбит» Свердловской области</a:t>
              </a:r>
              <a:endParaRPr lang="ru-RU" sz="11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7" name="Рисунок 6" descr="education-material-icon-vector-illustration_1253202-133582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3848" y="3429000"/>
            <a:ext cx="2880320" cy="28803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15616" y="6093296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D60093"/>
                </a:solidFill>
                <a:latin typeface="Cambria" pitchFamily="18" charset="0"/>
                <a:ea typeface="Cambria" pitchFamily="18" charset="0"/>
              </a:rPr>
              <a:t>Руководитель ГМО: Ирина Константиновна Тетюева</a:t>
            </a:r>
            <a:endParaRPr lang="ru-RU" b="1" i="1" dirty="0">
              <a:solidFill>
                <a:srgbClr val="D60093"/>
              </a:solidFill>
              <a:latin typeface="Cambria" pitchFamily="18" charset="0"/>
              <a:ea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extShape 1"/>
          <p:cNvSpPr txBox="1"/>
          <p:nvPr/>
        </p:nvSpPr>
        <p:spPr>
          <a:xfrm>
            <a:off x="623880" y="1709640"/>
            <a:ext cx="7886520" cy="28522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TextShape 2"/>
          <p:cNvSpPr txBox="1"/>
          <p:nvPr/>
        </p:nvSpPr>
        <p:spPr>
          <a:xfrm>
            <a:off x="623880" y="4589640"/>
            <a:ext cx="7886520" cy="14997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187624" y="34752"/>
            <a:ext cx="6984776" cy="6401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Методическая тема: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«Развитие музыкально-творческих способностей дошкольников в совместной театрализованной деятельности»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solidFill>
                <a:srgbClr val="FF0066"/>
              </a:solidFill>
              <a:latin typeface="Liberation Serif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Цель: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Организация методической поддержки, повышение профессиональной компетентности и самореализации музыкальных руководителей для обеспечения качества обучения и воспитания дошкольников.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Liberation Serif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Задачи: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Реализация Федеральной образовательной программы дошкольного образования в области «Художественно-эстетического развития»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Освоение инновационных образовательных технологий и методов педагогической деятельности, способствующих повышению эффективности и качества воспитательно-образовательного процесса.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66"/>
                </a:solidFill>
                <a:effectLst/>
                <a:latin typeface="Liberation Serif" pitchFamily="18" charset="0"/>
                <a:ea typeface="Times New Roman" pitchFamily="18" charset="0"/>
                <a:cs typeface="Arial" pitchFamily="34" charset="0"/>
              </a:rPr>
              <a:t>Создание условий для показа результатов творческой деятельности, поддержка инициативы и авторского проявления педагогов.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66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5935a532-baa5-57c9-b51e-c42a1f985773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25" r="25588"/>
          <a:stretch>
            <a:fillRect/>
          </a:stretch>
        </p:blipFill>
        <p:spPr>
          <a:xfrm>
            <a:off x="7092280" y="4484077"/>
            <a:ext cx="2160240" cy="23739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xtShape 1"/>
          <p:cNvSpPr txBox="1"/>
          <p:nvPr/>
        </p:nvSpPr>
        <p:spPr>
          <a:xfrm>
            <a:off x="628560" y="365040"/>
            <a:ext cx="788652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143000"/>
            <a:ext cx="8128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Shape 1"/>
          <p:cNvSpPr txBox="1"/>
          <p:nvPr/>
        </p:nvSpPr>
        <p:spPr>
          <a:xfrm>
            <a:off x="628560" y="365040"/>
            <a:ext cx="788652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331640" y="404664"/>
          <a:ext cx="6552727" cy="6358610"/>
        </p:xfrm>
        <a:graphic>
          <a:graphicData uri="http://schemas.openxmlformats.org/drawingml/2006/table">
            <a:tbl>
              <a:tblPr/>
              <a:tblGrid>
                <a:gridCol w="288032"/>
                <a:gridCol w="216024"/>
                <a:gridCol w="2016224"/>
                <a:gridCol w="792088"/>
                <a:gridCol w="720080"/>
                <a:gridCol w="936104"/>
                <a:gridCol w="919273"/>
                <a:gridCol w="376871"/>
                <a:gridCol w="288031"/>
              </a:tblGrid>
              <a:tr h="2772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8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800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№ д/с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Ф.И.О. участника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Дата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20.09. 25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Дата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25.11.25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Дата 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22.01.26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Дата 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27.03.26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14.05.26 опрос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11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Коморникова Татьяна Константиновна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Батуева Галина Анатольевна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Открытый показ 14.11.2025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4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Лубская Ирина Владимировна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Ростовой нагрудный театр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Театральный марафон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en-US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2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Андропова Ольга Ивановна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Презентация опыта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Театральный марафон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en-US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Семакина Елена Александровна/совм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2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Удинцева Наталья Викторовна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Театральный марафон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Устинова Лилия Николаевна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уволилась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-----</a:t>
                      </a:r>
                      <a:endParaRPr lang="en-US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2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Удинцева Маргарита Владимировна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Платковый театр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Театральный марафон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2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Мурзина Ольга Александровна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Театральный марафон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2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Рубан Татьяна Геннадьевна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Театральный марафон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2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Латыговская Галина Александровна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Презентация опыта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Театральный марафон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2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Тетюева Ирина Константиновна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Презентация опыта</a:t>
                      </a:r>
                      <a:endParaRPr lang="ru-RU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Театральный марафон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2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Елохина Вера Александровна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Театральный марафон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Ударцева Ольга Владимировна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4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Холодкова Людмила Викторовна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Открытый показ 23.09.2025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2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Бахтина Татьяна Михайловна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Презентация опыта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Наручный театр из носков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Театральный марафон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2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Ромазанова Сажида Зинеттовна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Презентация опыта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Театр бибабо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Театральный марафон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2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Скоморохова Марина Семёновна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Презентация опыта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Кичигина Татьяна  Викторовна/ совм.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Скворцова Ксения   Александровна/совм.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2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Володина Татьяна Алексеевна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Презентация опыта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Театр оригами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Театральный марафон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8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Молокотина Екатерина Владимировна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Презентация опыта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Театральный марафон</a:t>
                      </a:r>
                      <a:endParaRPr lang="ru-RU" sz="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481" marR="27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ГМО </a:t>
            </a: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Музыкальное воспитание в дошкольном учреждении</a:t>
            </a: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2025-2026 уч.год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886520" cy="864096"/>
          </a:xfrm>
        </p:spPr>
        <p:txBody>
          <a:bodyPr/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Итоги Фестиваля «Театральный марафон»</a:t>
            </a:r>
            <a:b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Приз зрительских симпатий! 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397001"/>
          <a:ext cx="6360368" cy="5224272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625737"/>
                <a:gridCol w="4075312"/>
                <a:gridCol w="1659319"/>
              </a:tblGrid>
              <a:tr h="508379">
                <a:tc>
                  <a:txBody>
                    <a:bodyPr/>
                    <a:lstStyle/>
                    <a:p>
                      <a:r>
                        <a:rPr lang="ru-RU" dirty="0" smtClean="0"/>
                        <a:t>№ </a:t>
                      </a:r>
                      <a:r>
                        <a:rPr lang="ru-RU" dirty="0" err="1" smtClean="0"/>
                        <a:t>доу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ФИО музыкального руководителя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 голосов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4536">
                <a:tc>
                  <a:txBody>
                    <a:bodyPr/>
                    <a:lstStyle/>
                    <a:p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Удинцева М.В.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4536">
                <a:tc>
                  <a:txBody>
                    <a:bodyPr/>
                    <a:lstStyle/>
                    <a:p>
                      <a:r>
                        <a:rPr lang="ru-RU" dirty="0" smtClean="0"/>
                        <a:t>23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Бахтина Т.М.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4536">
                <a:tc>
                  <a:txBody>
                    <a:bodyPr/>
                    <a:lstStyle/>
                    <a:p>
                      <a:r>
                        <a:rPr lang="ru-RU" dirty="0" smtClean="0"/>
                        <a:t>25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Ромазанова С.З. 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4536">
                <a:tc>
                  <a:txBody>
                    <a:bodyPr/>
                    <a:lstStyle/>
                    <a:p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Мурзина О.А.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4536">
                <a:tc>
                  <a:txBody>
                    <a:bodyPr/>
                    <a:lstStyle/>
                    <a:p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Тетюева И.К.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4536"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Лубская И.В.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4536">
                <a:tc>
                  <a:txBody>
                    <a:bodyPr/>
                    <a:lstStyle/>
                    <a:p>
                      <a:r>
                        <a:rPr lang="ru-RU" dirty="0" smtClean="0"/>
                        <a:t>19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Латыговская Г.А.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4536"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Андропова О.Г.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6448">
                <a:tc>
                  <a:txBody>
                    <a:bodyPr/>
                    <a:lstStyle/>
                    <a:p>
                      <a:r>
                        <a:rPr lang="ru-RU" dirty="0" smtClean="0"/>
                        <a:t>27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Володина Т.А.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Times New Roman"/>
                          <a:ea typeface="Calibri"/>
                          <a:cs typeface="Times New Roman"/>
                        </a:rPr>
                        <a:t>Молокотина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Е.В.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4536">
                <a:tc>
                  <a:txBody>
                    <a:bodyPr/>
                    <a:lstStyle/>
                    <a:p>
                      <a:r>
                        <a:rPr lang="ru-RU" dirty="0" smtClean="0"/>
                        <a:t>21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Елохина В.А.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4536">
                <a:tc>
                  <a:txBody>
                    <a:bodyPr/>
                    <a:lstStyle/>
                    <a:p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Рубан Т.Г.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94536"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Times New Roman"/>
                          <a:ea typeface="Calibri"/>
                          <a:cs typeface="Times New Roman"/>
                        </a:rPr>
                        <a:t>Удинцева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Н.В.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</TotalTime>
  <Words>410</Words>
  <Application>Microsoft Office PowerPoint</Application>
  <PresentationFormat>Экран (4:3)</PresentationFormat>
  <Paragraphs>175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Office Theme</vt:lpstr>
      <vt:lpstr>Office Theme</vt:lpstr>
      <vt:lpstr>Office Theme</vt:lpstr>
      <vt:lpstr>Office Theme</vt:lpstr>
      <vt:lpstr>Слайд 1</vt:lpstr>
      <vt:lpstr>Слайд 2</vt:lpstr>
      <vt:lpstr>Слайд 3</vt:lpstr>
      <vt:lpstr>Слайд 4</vt:lpstr>
      <vt:lpstr>Итоги Фестиваля «Театральный марафон» Приз зрительских симпатий!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/>
  <dc:description/>
  <cp:lastModifiedBy>Пользователь</cp:lastModifiedBy>
  <cp:revision>22</cp:revision>
  <dcterms:created xsi:type="dcterms:W3CDTF">2018-02-08T18:27:24Z</dcterms:created>
  <dcterms:modified xsi:type="dcterms:W3CDTF">2026-05-15T09:04:52Z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4</vt:i4>
  </property>
</Properties>
</file>