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9933FF"/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a_Romanus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E798F6A-D284-4212-BE3F-72B2FEB5CEA3}" type="datetime">
              <a:rPr lang="en-US" sz="1200" b="0" strike="noStrike" spc="-1">
                <a:solidFill>
                  <a:srgbClr val="8B8B8B"/>
                </a:solidFill>
                <a:latin typeface="Arial"/>
              </a:rPr>
              <a:pPr>
                <a:lnSpc>
                  <a:spcPct val="100000"/>
                </a:lnSpc>
              </a:pPr>
              <a:t>5/15/2026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6ACAC9C-2126-4666-96CB-1EAF4A20C179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a_Romanus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400" b="0" strike="noStrike" spc="-1">
                <a:solidFill>
                  <a:srgbClr val="8B8B8B"/>
                </a:solidFill>
                <a:latin typeface="Arial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18CE35A-2D45-4D82-8967-A4A2EBD5ED5E}" type="datetime">
              <a:rPr lang="en-US" sz="1200" b="0" strike="noStrike" spc="-1">
                <a:solidFill>
                  <a:srgbClr val="8B8B8B"/>
                </a:solidFill>
                <a:latin typeface="Arial"/>
              </a:rPr>
              <a:pPr>
                <a:lnSpc>
                  <a:spcPct val="100000"/>
                </a:lnSpc>
              </a:pPr>
              <a:t>5/15/2026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DC8E0CE-6C0E-4C22-A6AC-CB625093DBFC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_Romanus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2AB7966-4192-42B5-88C5-D7F3EAA8B29D}" type="datetime">
              <a:rPr lang="en-US" sz="1200" b="0" strike="noStrike" spc="-1">
                <a:solidFill>
                  <a:srgbClr val="8B8B8B"/>
                </a:solidFill>
                <a:latin typeface="Arial"/>
              </a:rPr>
              <a:pPr>
                <a:lnSpc>
                  <a:spcPct val="100000"/>
                </a:lnSpc>
              </a:pPr>
              <a:t>5/15/2026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11C54EF-9524-4AC1-B8CC-539E0FF50E92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_Romanus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767800C-103A-47E7-AAB2-74BECE8B000D}" type="datetime">
              <a:rPr lang="en-US" sz="1200" b="0" strike="noStrike" spc="-1">
                <a:solidFill>
                  <a:srgbClr val="8B8B8B"/>
                </a:solidFill>
                <a:latin typeface="Arial"/>
              </a:rPr>
              <a:pPr>
                <a:lnSpc>
                  <a:spcPct val="100000"/>
                </a:lnSpc>
              </a:pPr>
              <a:t>5/15/2026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889FCF4-B298-4943-901F-7D450AA7288B}" type="slidenum">
              <a:rPr lang="en-US" sz="1200" b="0" strike="noStrike" spc="-1">
                <a:solidFill>
                  <a:srgbClr val="8B8B8B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259632" y="2204864"/>
            <a:ext cx="7560840" cy="1595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 algn="ctr"/>
            <a:r>
              <a:rPr lang="ru-RU" sz="3200" b="1" dirty="0" smtClean="0">
                <a:solidFill>
                  <a:srgbClr val="9933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Тема: «Результаты деятельности и оценка эффективности работы ГМО </a:t>
            </a:r>
          </a:p>
          <a:p>
            <a:pPr algn="ctr"/>
            <a:r>
              <a:rPr lang="ru-RU" sz="3200" b="1" dirty="0" smtClean="0">
                <a:solidFill>
                  <a:srgbClr val="9933FF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за 2025-2026 учебный год»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83671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ГОРОДСКОЕ МЕТОДИЧЕСКОЕ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ОБЪЕДИНЕНИЕ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«Музыкальное воспитание в дошкольном учреждении»</a:t>
            </a:r>
          </a:p>
        </p:txBody>
      </p:sp>
      <p:grpSp>
        <p:nvGrpSpPr>
          <p:cNvPr id="4" name="Группа 6"/>
          <p:cNvGrpSpPr/>
          <p:nvPr/>
        </p:nvGrpSpPr>
        <p:grpSpPr>
          <a:xfrm>
            <a:off x="683569" y="0"/>
            <a:ext cx="2088231" cy="2060847"/>
            <a:chOff x="4651501" y="-33584"/>
            <a:chExt cx="2753573" cy="263106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109" b="98448" l="1059" r="100000">
                          <a14:foregroundMark x1="52331" y1="8204" x2="52331" y2="8204"/>
                          <a14:foregroundMark x1="54025" y1="58758" x2="54025" y2="58758"/>
                          <a14:foregroundMark x1="55720" y1="47450" x2="55720" y2="47450"/>
                          <a14:foregroundMark x1="42585" y1="48559" x2="42585" y2="48559"/>
                          <a14:foregroundMark x1="59110" y1="50333" x2="59110" y2="50333"/>
                          <a14:foregroundMark x1="48305" y1="54102" x2="48305" y2="54102"/>
                          <a14:foregroundMark x1="53390" y1="52106" x2="53390" y2="521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1501" y="-33584"/>
              <a:ext cx="2753573" cy="263106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72050" y="503496"/>
              <a:ext cx="2112474" cy="17811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4748"/>
                </a:avLst>
              </a:prstTxWarp>
              <a:spAutoFit/>
            </a:bodyPr>
            <a:lstStyle/>
            <a:p>
              <a:pPr algn="ctr"/>
              <a:r>
                <a:rPr lang="ru-RU" sz="11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ГО «город Ирбит» Свердловской области</a:t>
              </a:r>
              <a:endParaRPr lang="ru-RU" sz="1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Рисунок 6" descr="education-material-icon-vector-illustration_1253202-13358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3429000"/>
            <a:ext cx="2880320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60932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D60093"/>
                </a:solidFill>
                <a:latin typeface="Cambria" pitchFamily="18" charset="0"/>
                <a:ea typeface="Cambria" pitchFamily="18" charset="0"/>
              </a:rPr>
              <a:t>Руководитель ГМО: Ирина Константиновна Тетюева</a:t>
            </a:r>
            <a:endParaRPr lang="ru-RU" b="1" i="1" dirty="0">
              <a:solidFill>
                <a:srgbClr val="D60093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34752"/>
            <a:ext cx="698477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Методическая тема: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«Развитие музыкально-творческих способностей дошкольников в совместной театрализованной деятельности»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FF0066"/>
              </a:solidFill>
              <a:latin typeface="Liberation Serif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Организация методической поддержки, повышение профессиональной компетентности и самореализации музыкальных руководителей для обеспечения качества обучения и воспитания дошкольников.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Liberation Serif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Реализация Федеральной образовательной программы дошкольного образования в области «Художественно-эстетического развития»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Освоение инновационных образовательных технологий и методов педагогической деятельности, способствующих повышению эффективности и качества воспитательно-образовательного процесса.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iberation Serif" pitchFamily="18" charset="0"/>
                <a:ea typeface="Times New Roman" pitchFamily="18" charset="0"/>
                <a:cs typeface="Arial" pitchFamily="34" charset="0"/>
              </a:rPr>
              <a:t>Создание условий для показа результатов творческой деятельности, поддержка инициативы и авторского проявления педагогов.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935a532-baa5-57c9-b51e-c42a1f98577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25" r="25588"/>
          <a:stretch>
            <a:fillRect/>
          </a:stretch>
        </p:blipFill>
        <p:spPr>
          <a:xfrm>
            <a:off x="7092280" y="4484077"/>
            <a:ext cx="2160240" cy="2373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404664"/>
          <a:ext cx="6552727" cy="6358610"/>
        </p:xfrm>
        <a:graphic>
          <a:graphicData uri="http://schemas.openxmlformats.org/drawingml/2006/table">
            <a:tbl>
              <a:tblPr/>
              <a:tblGrid>
                <a:gridCol w="288032"/>
                <a:gridCol w="216024"/>
                <a:gridCol w="2016224"/>
                <a:gridCol w="792088"/>
                <a:gridCol w="720080"/>
                <a:gridCol w="936104"/>
                <a:gridCol w="919273"/>
                <a:gridCol w="376871"/>
                <a:gridCol w="288031"/>
              </a:tblGrid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8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№ д/с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Ф.И.О. участника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20.09. 25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25.11.25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22.01.26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27.03.26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14.05.26 опрос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Коморникова Татьяна Константиновна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Батуева Галина Анатольевна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Открытый показ 14.11.2025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Лубская Ирина Владимировна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Ростовой нагрудный театр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Андропова Ольга Ивановна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Презентация опыта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Семакина Елена Александровна/совм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Удинцева Наталья Викторовна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Устинова Лилия Николаевна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уволилась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-----</a:t>
                      </a:r>
                      <a:endParaRPr lang="en-US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Удинцева Маргарита Владимировна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Платковый театр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Мурзина Ольга Александровна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Рубан Татьяна Геннадьевна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Латыговская Галина Александровна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Презентация опыта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Тетюева Ирина Константиновна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Презентация опыта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Елохина Вера Александровна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Ударцева Ольга Владимировна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Холодкова Людмила Викторовна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Открытый показ 23.09.2025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Бахтина Татьяна Михайловна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Презентация опыта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Наручный театр из носков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Ромазанова Сажида Зинеттовна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Презентация опыта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 бибабо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Скоморохова Марина Семёновна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Презентация опыта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Кичигина Татьяна  Викторовна/ совм.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Скворцова Ксения   Александровна/совм.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Володина Татьяна Алексеевна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Презентация опыта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 оригами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Молокотина Екатерина Владимировна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Презентация опыта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Театральный марафон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ГМО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Музыкальное воспитание в дошкольном учреждении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2025-2026 уч.год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86520" cy="864096"/>
          </a:xfrm>
        </p:spPr>
        <p:txBody>
          <a:bodyPr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Итоги Фестиваля «Театральный марафон»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 зрительских симпатий!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1"/>
          <a:ext cx="6360368" cy="52242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25737"/>
                <a:gridCol w="4075312"/>
                <a:gridCol w="1659319"/>
              </a:tblGrid>
              <a:tr h="508379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доу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ФИО музыкального руководителя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голосов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Удинцева М.В.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Бахтина Т.М.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Ромазанова С.З.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Мурзина О.А.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Тетюева И.К.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Лубская И.В.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Латыговская Г.А.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Андропова О.Г.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448"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Володина Т.А.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Молокотина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Елохина В.А.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Рубан Т.Г.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536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Удинцева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Н.В.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410</Words>
  <Application>Microsoft Office PowerPoint</Application>
  <PresentationFormat>Экран (4:3)</PresentationFormat>
  <Paragraphs>175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Итоги Фестиваля «Театральный марафон» Приз зрительских симпатий!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Пользователь</cp:lastModifiedBy>
  <cp:revision>22</cp:revision>
  <dcterms:created xsi:type="dcterms:W3CDTF">2018-02-08T18:27:24Z</dcterms:created>
  <dcterms:modified xsi:type="dcterms:W3CDTF">2026-05-15T09:04:52Z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