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57" r:id="rId4"/>
    <p:sldId id="259" r:id="rId5"/>
    <p:sldId id="275" r:id="rId6"/>
    <p:sldId id="276" r:id="rId7"/>
    <p:sldId id="271" r:id="rId8"/>
    <p:sldId id="272" r:id="rId9"/>
    <p:sldId id="273" r:id="rId10"/>
    <p:sldId id="274" r:id="rId11"/>
    <p:sldId id="265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 custT="1"/>
      <dgm:spPr/>
      <dgm:t>
        <a:bodyPr rtlCol="0"/>
        <a:lstStyle/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автоматизации звуков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 custT="1"/>
      <dgm:spPr/>
      <dgm:t>
        <a:bodyPr rtlCol="0"/>
        <a:lstStyle/>
        <a:p>
          <a:pPr algn="l" rtl="0"/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формирования правильного грамматического строя речи</a:t>
          </a:r>
          <a:endParaRPr lang="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 custT="1"/>
      <dgm:spPr/>
      <dgm:t>
        <a:bodyPr rtlCol="0"/>
        <a:lstStyle/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на расширение словарного запаса </a:t>
          </a:r>
          <a:endParaRPr lang="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 custT="1"/>
      <dgm:spPr/>
      <dgm:t>
        <a:bodyPr rtlCol="0"/>
        <a:lstStyle/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на развитие связной речи</a:t>
          </a:r>
          <a:endParaRPr lang="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3BC62CC4-BF10-486F-A9AB-3314C95F6110}">
      <dgm:prSet phldrT="[Text]" custT="1"/>
      <dgm:spPr/>
      <dgm:t>
        <a:bodyPr rtlCol="0"/>
        <a:lstStyle/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фонематических процессов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B5D6D7-811F-4870-B36F-49B6478D632B}" type="parTrans" cxnId="{352B2C73-5F9C-4A5C-84AF-8FB34476749E}">
      <dgm:prSet/>
      <dgm:spPr/>
      <dgm:t>
        <a:bodyPr/>
        <a:lstStyle/>
        <a:p>
          <a:endParaRPr lang="ru-RU"/>
        </a:p>
      </dgm:t>
    </dgm:pt>
    <dgm:pt modelId="{F156764A-D09F-44EC-9E29-05B78358534F}" type="sibTrans" cxnId="{352B2C73-5F9C-4A5C-84AF-8FB34476749E}">
      <dgm:prSet/>
      <dgm:spPr/>
      <dgm:t>
        <a:bodyPr/>
        <a:lstStyle/>
        <a:p>
          <a:endParaRPr lang="ru-RU"/>
        </a:p>
      </dgm:t>
    </dgm:pt>
    <dgm:pt modelId="{16ADE44E-1D71-45FA-9A86-20700B963ED0}">
      <dgm:prSet phldrT="[Text]" custT="1"/>
      <dgm:spPr/>
      <dgm:t>
        <a:bodyPr rtlCol="0"/>
        <a:lstStyle/>
        <a:p>
          <a:pPr algn="r" rtl="0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слоговой структуры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21074-04E9-4F40-97E5-58D30F26FE98}" type="parTrans" cxnId="{BC951FC1-C0A9-48CE-A66A-BC62C3479F0D}">
      <dgm:prSet/>
      <dgm:spPr/>
      <dgm:t>
        <a:bodyPr/>
        <a:lstStyle/>
        <a:p>
          <a:endParaRPr lang="ru-RU"/>
        </a:p>
      </dgm:t>
    </dgm:pt>
    <dgm:pt modelId="{F9CC45D4-9680-4D85-907C-3059A2A07FE1}" type="sibTrans" cxnId="{BC951FC1-C0A9-48CE-A66A-BC62C3479F0D}">
      <dgm:prSet/>
      <dgm:spPr/>
      <dgm:t>
        <a:bodyPr/>
        <a:lstStyle/>
        <a:p>
          <a:endParaRPr lang="ru-RU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11"/>
      <dgm:spPr/>
    </dgm:pt>
    <dgm:pt modelId="{80B372F1-8EF3-4532-ACC6-E65E1D63ACA2}" type="pres">
      <dgm:prSet presAssocID="{E4D23657-D1E8-4B22-974B-8DC90813F51B}" presName="ParentText" presStyleLbl="revTx" presStyleIdx="0" presStyleCnt="6" custScaleX="1241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6139E-4627-4CCC-9299-5653D77ED24D}" type="pres">
      <dgm:prSet presAssocID="{E4D23657-D1E8-4B22-974B-8DC90813F51B}" presName="Triangle" presStyleLbl="alignNode1" presStyleIdx="1" presStyleCnt="11"/>
      <dgm:spPr/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CE6C1418-A1EF-49D6-B3E3-51F6FEC69317}" type="pres">
      <dgm:prSet presAssocID="{3BC62CC4-BF10-486F-A9AB-3314C95F6110}" presName="composite" presStyleCnt="0"/>
      <dgm:spPr/>
    </dgm:pt>
    <dgm:pt modelId="{1EFE0B9A-CF56-44F8-ADA9-24559196099F}" type="pres">
      <dgm:prSet presAssocID="{3BC62CC4-BF10-486F-A9AB-3314C95F6110}" presName="LShape" presStyleLbl="alignNode1" presStyleIdx="2" presStyleCnt="11"/>
      <dgm:spPr/>
    </dgm:pt>
    <dgm:pt modelId="{17FE03C6-93F4-4F3E-9E30-566E78AD961F}" type="pres">
      <dgm:prSet presAssocID="{3BC62CC4-BF10-486F-A9AB-3314C95F6110}" presName="ParentText" presStyleLbl="revTx" presStyleIdx="1" presStyleCnt="6" custScaleX="123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5880A-AF98-458F-A04B-31687DF6F2DC}" type="pres">
      <dgm:prSet presAssocID="{3BC62CC4-BF10-486F-A9AB-3314C95F6110}" presName="Triangle" presStyleLbl="alignNode1" presStyleIdx="3" presStyleCnt="11"/>
      <dgm:spPr/>
    </dgm:pt>
    <dgm:pt modelId="{FA15832E-4710-45FD-A063-DA0DCD692646}" type="pres">
      <dgm:prSet presAssocID="{F156764A-D09F-44EC-9E29-05B78358534F}" presName="sibTrans" presStyleCnt="0"/>
      <dgm:spPr/>
    </dgm:pt>
    <dgm:pt modelId="{2CC03BA3-F0A0-4A46-A30B-A270B2B4B6AE}" type="pres">
      <dgm:prSet presAssocID="{F156764A-D09F-44EC-9E29-05B78358534F}" presName="space" presStyleCnt="0"/>
      <dgm:spPr/>
    </dgm:pt>
    <dgm:pt modelId="{8A0D2FA6-7EE2-4793-ADB1-FEED79212DB6}" type="pres">
      <dgm:prSet presAssocID="{16ADE44E-1D71-45FA-9A86-20700B963ED0}" presName="composite" presStyleCnt="0"/>
      <dgm:spPr/>
    </dgm:pt>
    <dgm:pt modelId="{38E0B352-510E-4D06-B4B9-353F895C249E}" type="pres">
      <dgm:prSet presAssocID="{16ADE44E-1D71-45FA-9A86-20700B963ED0}" presName="LShape" presStyleLbl="alignNode1" presStyleIdx="4" presStyleCnt="11"/>
      <dgm:spPr/>
    </dgm:pt>
    <dgm:pt modelId="{AD66BA6D-0E9F-4033-BC10-3848DC89A94F}" type="pres">
      <dgm:prSet presAssocID="{16ADE44E-1D71-45FA-9A86-20700B963ED0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756DE-4380-4306-89F5-2D1E98E31BCC}" type="pres">
      <dgm:prSet presAssocID="{16ADE44E-1D71-45FA-9A86-20700B963ED0}" presName="Triangle" presStyleLbl="alignNode1" presStyleIdx="5" presStyleCnt="11"/>
      <dgm:spPr/>
    </dgm:pt>
    <dgm:pt modelId="{10286482-99C0-439B-A09E-129CBC219EC2}" type="pres">
      <dgm:prSet presAssocID="{F9CC45D4-9680-4D85-907C-3059A2A07FE1}" presName="sibTrans" presStyleCnt="0"/>
      <dgm:spPr/>
    </dgm:pt>
    <dgm:pt modelId="{DB3FECFC-36D8-4D24-91B0-874D20564057}" type="pres">
      <dgm:prSet presAssocID="{F9CC45D4-9680-4D85-907C-3059A2A07FE1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6" presStyleCnt="11"/>
      <dgm:spPr/>
    </dgm:pt>
    <dgm:pt modelId="{F0124EB5-2136-46F3-B2F4-41A5196C24A0}" type="pres">
      <dgm:prSet presAssocID="{15E11DBD-E9B5-4BCF-A56C-7AAE26CE30DC}" presName="ParentText" presStyleLbl="revTx" presStyleIdx="3" presStyleCnt="6" custScaleX="127554" custScaleY="1435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82CFA-3F05-41CB-A66C-3A904CCE06CE}" type="pres">
      <dgm:prSet presAssocID="{15E11DBD-E9B5-4BCF-A56C-7AAE26CE30DC}" presName="Triangle" presStyleLbl="alignNode1" presStyleIdx="7" presStyleCnt="11"/>
      <dgm:spPr/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8" presStyleCnt="11"/>
      <dgm:spPr/>
    </dgm:pt>
    <dgm:pt modelId="{AFC6068B-131B-444D-AF53-A5A2A6DC9AE7}" type="pres">
      <dgm:prSet presAssocID="{778AA374-0E17-4AEA-8EB6-0C342D57D8D8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C0D9F-BF11-4D63-A28B-80FA21343A28}" type="pres">
      <dgm:prSet presAssocID="{778AA374-0E17-4AEA-8EB6-0C342D57D8D8}" presName="Triangle" presStyleLbl="alignNode1" presStyleIdx="9" presStyleCnt="11"/>
      <dgm:spPr/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10" presStyleCnt="11"/>
      <dgm:spPr/>
    </dgm:pt>
    <dgm:pt modelId="{D81336A4-814F-45EF-B582-2466B0D2E2A7}" type="pres">
      <dgm:prSet presAssocID="{05F1A7D0-6E45-49DA-80B3-7FF4B8783E58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0737F0-6DE4-4885-BC59-82E10D617E50}" srcId="{41DDEAAE-DE55-45A3-A4F7-3874E0140D37}" destId="{15E11DBD-E9B5-4BCF-A56C-7AAE26CE30DC}" srcOrd="3" destOrd="0" parTransId="{B7B43D5B-12E9-44B1-B818-4B50F6AD3C0A}" sibTransId="{329BDEDB-415B-4AB3-B964-E819D0C56DBB}"/>
    <dgm:cxn modelId="{BC951FC1-C0A9-48CE-A66A-BC62C3479F0D}" srcId="{41DDEAAE-DE55-45A3-A4F7-3874E0140D37}" destId="{16ADE44E-1D71-45FA-9A86-20700B963ED0}" srcOrd="2" destOrd="0" parTransId="{74F21074-04E9-4F40-97E5-58D30F26FE98}" sibTransId="{F9CC45D4-9680-4D85-907C-3059A2A07FE1}"/>
    <dgm:cxn modelId="{352B2C73-5F9C-4A5C-84AF-8FB34476749E}" srcId="{41DDEAAE-DE55-45A3-A4F7-3874E0140D37}" destId="{3BC62CC4-BF10-486F-A9AB-3314C95F6110}" srcOrd="1" destOrd="0" parTransId="{37B5D6D7-811F-4870-B36F-49B6478D632B}" sibTransId="{F156764A-D09F-44EC-9E29-05B78358534F}"/>
    <dgm:cxn modelId="{33A927E1-3C94-4A92-8DB3-42886008240C}" srcId="{41DDEAAE-DE55-45A3-A4F7-3874E0140D37}" destId="{05F1A7D0-6E45-49DA-80B3-7FF4B8783E58}" srcOrd="5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F55886F-2AC8-4F4F-B328-821CB3A2117B}" srcId="{41DDEAAE-DE55-45A3-A4F7-3874E0140D37}" destId="{778AA374-0E17-4AEA-8EB6-0C342D57D8D8}" srcOrd="4" destOrd="0" parTransId="{5E28F01D-9664-415C-A0CD-EBFDAB29426C}" sibTransId="{1A604594-E883-4DA9-8A2A-16DFACE8640A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A3603D55-8713-48EF-9497-F36B31797CEE}" type="presOf" srcId="{3BC62CC4-BF10-486F-A9AB-3314C95F6110}" destId="{17FE03C6-93F4-4F3E-9E30-566E78AD961F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832CC98B-E596-4856-9F6B-289D20671499}" type="presOf" srcId="{16ADE44E-1D71-45FA-9A86-20700B963ED0}" destId="{AD66BA6D-0E9F-4033-BC10-3848DC89A94F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C6482FF-6B43-4161-8A50-2DA4C3E10766}" type="presParOf" srcId="{EB3CB291-E23A-4667-A32E-A640A76557A1}" destId="{CE6C1418-A1EF-49D6-B3E3-51F6FEC69317}" srcOrd="2" destOrd="0" presId="urn:microsoft.com/office/officeart/2009/3/layout/StepUpProcess"/>
    <dgm:cxn modelId="{CB5ECBC8-A900-432F-964F-D7D40FDB1EC5}" type="presParOf" srcId="{CE6C1418-A1EF-49D6-B3E3-51F6FEC69317}" destId="{1EFE0B9A-CF56-44F8-ADA9-24559196099F}" srcOrd="0" destOrd="0" presId="urn:microsoft.com/office/officeart/2009/3/layout/StepUpProcess"/>
    <dgm:cxn modelId="{F1E7ED35-D5DE-4F9F-9865-9A2E34354EA3}" type="presParOf" srcId="{CE6C1418-A1EF-49D6-B3E3-51F6FEC69317}" destId="{17FE03C6-93F4-4F3E-9E30-566E78AD961F}" srcOrd="1" destOrd="0" presId="urn:microsoft.com/office/officeart/2009/3/layout/StepUpProcess"/>
    <dgm:cxn modelId="{7E69A0C6-4A57-40AF-9E9F-208C66EFB312}" type="presParOf" srcId="{CE6C1418-A1EF-49D6-B3E3-51F6FEC69317}" destId="{6AF5880A-AF98-458F-A04B-31687DF6F2DC}" srcOrd="2" destOrd="0" presId="urn:microsoft.com/office/officeart/2009/3/layout/StepUpProcess"/>
    <dgm:cxn modelId="{254C4B50-1782-4D96-B842-70942ED1F971}" type="presParOf" srcId="{EB3CB291-E23A-4667-A32E-A640A76557A1}" destId="{FA15832E-4710-45FD-A063-DA0DCD692646}" srcOrd="3" destOrd="0" presId="urn:microsoft.com/office/officeart/2009/3/layout/StepUpProcess"/>
    <dgm:cxn modelId="{0E6A6637-174D-4670-8E70-C0053E72FAEF}" type="presParOf" srcId="{FA15832E-4710-45FD-A063-DA0DCD692646}" destId="{2CC03BA3-F0A0-4A46-A30B-A270B2B4B6AE}" srcOrd="0" destOrd="0" presId="urn:microsoft.com/office/officeart/2009/3/layout/StepUpProcess"/>
    <dgm:cxn modelId="{17E1D28A-4169-415E-8E2B-71F3C8607456}" type="presParOf" srcId="{EB3CB291-E23A-4667-A32E-A640A76557A1}" destId="{8A0D2FA6-7EE2-4793-ADB1-FEED79212DB6}" srcOrd="4" destOrd="0" presId="urn:microsoft.com/office/officeart/2009/3/layout/StepUpProcess"/>
    <dgm:cxn modelId="{78D152C6-DE2C-4687-A8A7-A1DF41D10C5B}" type="presParOf" srcId="{8A0D2FA6-7EE2-4793-ADB1-FEED79212DB6}" destId="{38E0B352-510E-4D06-B4B9-353F895C249E}" srcOrd="0" destOrd="0" presId="urn:microsoft.com/office/officeart/2009/3/layout/StepUpProcess"/>
    <dgm:cxn modelId="{1B20A672-D56C-4CDE-957C-EF3DBE227B23}" type="presParOf" srcId="{8A0D2FA6-7EE2-4793-ADB1-FEED79212DB6}" destId="{AD66BA6D-0E9F-4033-BC10-3848DC89A94F}" srcOrd="1" destOrd="0" presId="urn:microsoft.com/office/officeart/2009/3/layout/StepUpProcess"/>
    <dgm:cxn modelId="{7B9F474A-F6BE-477B-9EAC-164C41202CD0}" type="presParOf" srcId="{8A0D2FA6-7EE2-4793-ADB1-FEED79212DB6}" destId="{270756DE-4380-4306-89F5-2D1E98E31BCC}" srcOrd="2" destOrd="0" presId="urn:microsoft.com/office/officeart/2009/3/layout/StepUpProcess"/>
    <dgm:cxn modelId="{8BF768C4-E991-424C-BF86-6B13293E6712}" type="presParOf" srcId="{EB3CB291-E23A-4667-A32E-A640A76557A1}" destId="{10286482-99C0-439B-A09E-129CBC219EC2}" srcOrd="5" destOrd="0" presId="urn:microsoft.com/office/officeart/2009/3/layout/StepUpProcess"/>
    <dgm:cxn modelId="{C482071C-22A2-480E-8A36-0D7841F4C17A}" type="presParOf" srcId="{10286482-99C0-439B-A09E-129CBC219EC2}" destId="{DB3FECFC-36D8-4D24-91B0-874D20564057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6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7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8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9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10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282686" y="2362379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3590" y="2760913"/>
          <a:ext cx="1494786" cy="10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автоматизации звуков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0" y="2760913"/>
        <a:ext cx="1494786" cy="1055561"/>
      </dsp:txXfrm>
    </dsp:sp>
    <dsp:sp modelId="{B746139E-4627-4CCC-9299-5653D77ED24D}">
      <dsp:nvSpPr>
        <dsp:cNvPr id="0" name=""/>
        <dsp:cNvSpPr/>
      </dsp:nvSpPr>
      <dsp:spPr>
        <a:xfrm>
          <a:off x="1125879" y="2264179"/>
          <a:ext cx="227209" cy="227209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E0B9A-CF56-44F8-ADA9-24559196099F}">
      <dsp:nvSpPr>
        <dsp:cNvPr id="0" name=""/>
        <dsp:cNvSpPr/>
      </dsp:nvSpPr>
      <dsp:spPr>
        <a:xfrm rot="5400000">
          <a:off x="1911991" y="1997589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FE03C6-93F4-4F3E-9E30-566E78AD961F}">
      <dsp:nvSpPr>
        <dsp:cNvPr id="0" name=""/>
        <dsp:cNvSpPr/>
      </dsp:nvSpPr>
      <dsp:spPr>
        <a:xfrm>
          <a:off x="1636038" y="2396124"/>
          <a:ext cx="1488500" cy="10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фонематических процессов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36038" y="2396124"/>
        <a:ext cx="1488500" cy="1055561"/>
      </dsp:txXfrm>
    </dsp:sp>
    <dsp:sp modelId="{6AF5880A-AF98-458F-A04B-31687DF6F2DC}">
      <dsp:nvSpPr>
        <dsp:cNvPr id="0" name=""/>
        <dsp:cNvSpPr/>
      </dsp:nvSpPr>
      <dsp:spPr>
        <a:xfrm>
          <a:off x="2755184" y="1899389"/>
          <a:ext cx="227209" cy="227209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0B352-510E-4D06-B4B9-353F895C249E}">
      <dsp:nvSpPr>
        <dsp:cNvPr id="0" name=""/>
        <dsp:cNvSpPr/>
      </dsp:nvSpPr>
      <dsp:spPr>
        <a:xfrm rot="5400000">
          <a:off x="3534611" y="1632800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66BA6D-0E9F-4033-BC10-3848DC89A94F}">
      <dsp:nvSpPr>
        <dsp:cNvPr id="0" name=""/>
        <dsp:cNvSpPr/>
      </dsp:nvSpPr>
      <dsp:spPr>
        <a:xfrm>
          <a:off x="3400803" y="2031335"/>
          <a:ext cx="1204210" cy="10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развития слоговой структуры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0803" y="2031335"/>
        <a:ext cx="1204210" cy="1055561"/>
      </dsp:txXfrm>
    </dsp:sp>
    <dsp:sp modelId="{270756DE-4380-4306-89F5-2D1E98E31BCC}">
      <dsp:nvSpPr>
        <dsp:cNvPr id="0" name=""/>
        <dsp:cNvSpPr/>
      </dsp:nvSpPr>
      <dsp:spPr>
        <a:xfrm>
          <a:off x="4377804" y="1534600"/>
          <a:ext cx="227209" cy="227209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5200647" y="1038003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4900936" y="1206532"/>
          <a:ext cx="1536018" cy="15155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для формирования правильного грамматического строя речи</a:t>
          </a:r>
          <a:endParaRPr lang="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00936" y="1206532"/>
        <a:ext cx="1536018" cy="1515574"/>
      </dsp:txXfrm>
    </dsp:sp>
    <dsp:sp modelId="{D5E82CFA-3F05-41CB-A66C-3A904CCE06CE}">
      <dsp:nvSpPr>
        <dsp:cNvPr id="0" name=""/>
        <dsp:cNvSpPr/>
      </dsp:nvSpPr>
      <dsp:spPr>
        <a:xfrm>
          <a:off x="6043840" y="939804"/>
          <a:ext cx="227209" cy="227209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799508" y="673214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6665700" y="1071749"/>
          <a:ext cx="1204210" cy="10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на расширение словарного запаса </a:t>
          </a:r>
          <a:endParaRPr lang="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65700" y="1071749"/>
        <a:ext cx="1204210" cy="1055561"/>
      </dsp:txXfrm>
    </dsp:sp>
    <dsp:sp modelId="{F62C0D9F-BF11-4D63-A28B-80FA21343A28}">
      <dsp:nvSpPr>
        <dsp:cNvPr id="0" name=""/>
        <dsp:cNvSpPr/>
      </dsp:nvSpPr>
      <dsp:spPr>
        <a:xfrm>
          <a:off x="7642701" y="575014"/>
          <a:ext cx="227209" cy="227209"/>
        </a:xfrm>
        <a:prstGeom prst="triangle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8431957" y="308425"/>
          <a:ext cx="801605" cy="1333853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8298149" y="706959"/>
          <a:ext cx="1204210" cy="10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rtlCol="0" anchor="t" anchorCtr="0">
          <a:noAutofit/>
        </a:bodyPr>
        <a:lstStyle/>
        <a:p>
          <a:pPr lvl="0" algn="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Упражнения на развитие связной речи</a:t>
          </a:r>
          <a:endParaRPr lang="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98149" y="706959"/>
        <a:ext cx="1204210" cy="105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73F7AA83-DE31-4E93-AB07-EF7FB05F6670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Заполнитель заме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Щелкните, чтобы изменить стили текста образца слайда</a:t>
            </a:r>
          </a:p>
          <a:p>
            <a:pPr lvl="1" rtl="0"/>
            <a:r>
              <a:t>Второй уровень</a:t>
            </a:r>
          </a:p>
          <a:p>
            <a:pPr lvl="2" rtl="0"/>
            <a:r>
              <a:t>Третий уровень</a:t>
            </a:r>
          </a:p>
          <a:p>
            <a:pPr lvl="3" rtl="0"/>
            <a:r>
              <a:t>Четвертый уровень</a:t>
            </a:r>
          </a:p>
          <a:p>
            <a:pPr lvl="4" rtl="0"/>
            <a:r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35E2820-AFE1-45FA-949E-17BDB534E1DC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Заполнитель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n-US" smtClean="0"/>
              <a:pPr rtl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образ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n-US" smtClean="0"/>
              <a:pPr rtl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 rtl="0">
              <a:lnSpc>
                <a:spcPct val="80000"/>
              </a:lnSpc>
              <a:defRPr sz="66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 algn="l" rtl="0">
              <a:defRPr sz="5200"/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 algn="l" rtl="0"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000"/>
              </a:spcBef>
              <a:buNone/>
              <a:defRPr sz="14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01.09.2016</a:t>
            </a:r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/>
              <a:pPr rt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"/>
              <a:t>Стиль образца заголовка</a:t>
            </a:r>
            <a:endParaRPr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01.09.2016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 b="1">
                <a:solidFill>
                  <a:srgbClr val="AB3C19"/>
                </a:solidFill>
              </a:defRPr>
            </a:lvl1pPr>
          </a:lstStyle>
          <a:p>
            <a:pPr rtl="0"/>
            <a:fld id="{8FDBFFB2-86D9-4B8F-A59A-553A60B94BBE}" type="slidenum">
              <a:rPr lang="en-US" smtClean="0"/>
              <a:pPr rt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упражнения для детей и родителей в летний период</a:t>
            </a:r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 rtl="0"/>
            <a:r>
              <a:rPr lang="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учитель-логопед </a:t>
            </a:r>
          </a:p>
          <a:p>
            <a:pPr algn="r" rtl="0"/>
            <a:r>
              <a:rPr lang="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Захарушкина</a:t>
            </a:r>
            <a:r>
              <a:rPr lang="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.А</a:t>
            </a:r>
            <a:r>
              <a:rPr lang="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4D7CFB-2037-4E0B-AF0D-F7836F4F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Игры на звуковой анализ </a:t>
            </a:r>
            <a:br>
              <a:rPr lang="ru-RU" dirty="0"/>
            </a:br>
            <a:r>
              <a:rPr lang="ru-RU" dirty="0"/>
              <a:t>«Найди место звука в слове»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F0F6395-25EA-4965-BB5B-74E78F45340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-869"/>
          <a:stretch/>
        </p:blipFill>
        <p:spPr>
          <a:xfrm>
            <a:off x="1408112" y="647700"/>
            <a:ext cx="66294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5073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1095374"/>
            <a:ext cx="9372600" cy="3800475"/>
          </a:xfrm>
        </p:spPr>
        <p:txBody>
          <a:bodyPr rtlCol="0"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Как видите, все упражнения и игры знакомы Вам и нашим детям. Мы выполняли их регулярно на протяжении всего учебного года. И добились определенных успехов. Надеюсь, мои рекомендации помогут Вам в летний период закрепить полученные знания и умения.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Еще раз хочу напомнить, что лето – это время отдыха и для родителей, и для детей! Где бы ни проходил ваш летний отдых, уделяйте больше времени ребенку, используйте каждую минуту, когда вы вместе. Общайтесь, играйте, учите, рассказывайте, спрашивайте, а не просто будьте рядом. Принимая к сведению эти рекомендации, сами фантазируйте, исходя из ситуации. И тогда плоды своего труда вы непременно увидите.</a:t>
            </a:r>
            <a:r>
              <a:rPr lang="ru-RU" dirty="0"/>
              <a:t/>
            </a:r>
            <a:br>
              <a:rPr lang="ru-RU" dirty="0"/>
            </a:b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xmlns="" val="335294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8C084-DC1F-40B7-942C-61806A563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200" y="866775"/>
            <a:ext cx="3228975" cy="4076700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Лето – самое благоприятное время для совместного отдыха родителей с детьми. Не забывайте, что ребенок целый год трудился. Предоставьте детям возможность хорошо отдохнуть, получить много ярких впечатлений, больше находится на воздухе, больше двигаться. Этот период мы с вами можем использовать для закрепления пройденного материала. И не надо это делать в форме занятия. Игра, только игра!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6BF6231-66A6-42E8-93FB-F266193D985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1441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638175"/>
          </a:xfrm>
        </p:spPr>
        <p:txBody>
          <a:bodyPr rtlCol="0">
            <a:noAutofit/>
          </a:bodyPr>
          <a:lstStyle/>
          <a:p>
            <a:pPr rtl="0"/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помнить: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8213" y="1352550"/>
            <a:ext cx="9372600" cy="3924300"/>
          </a:xfrm>
        </p:spPr>
        <p:txBody>
          <a:bodyPr rtlCol="0">
            <a:normAutofit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сформированные в течение года навыки (выработанные артикуляционные уклады, поставленные звуки, выученные стихи, пальчиковые игры) за летний период могут, как укрепиться и войти в привычный стереотип, так и «потеряться». Не забываем о контроле речи детей и своевременной коррекции ошибок в произношении.</a:t>
            </a:r>
            <a:endParaRPr lang="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пассивного и активного словаря ребёнка и развитие у него грамматически правильной фразовой и связной речи – это задача, которую родители должны решать ежедневно. Не упускайте малейшего повода что-то обсудить с вашим ребёнком. Именно обсудить. Больше общайтесь с детьми, обсуждайте, побуждайте детей к разговору! Вокруг столько всего интересного!</a:t>
            </a:r>
          </a:p>
          <a:p>
            <a:pPr algn="just"/>
            <a:endParaRPr lang="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9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5497512" cy="933450"/>
          </a:xfrm>
        </p:spPr>
        <p:txBody>
          <a:bodyPr rtlCol="0">
            <a:normAutofit/>
          </a:bodyPr>
          <a:lstStyle/>
          <a:p>
            <a:pPr rtl="0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детей</a:t>
            </a:r>
            <a:endParaRPr lang="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Объект 14" descr="Схема восходящего процесса: показаны пять этапов по возрастанию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2632495"/>
              </p:ext>
            </p:extLst>
          </p:nvPr>
        </p:nvGraphicFramePr>
        <p:xfrm>
          <a:off x="2028825" y="1323975"/>
          <a:ext cx="9505950" cy="439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6250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D22312-C431-4EDC-88E5-B63EF404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763" y="238125"/>
            <a:ext cx="6400801" cy="495301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ИГРЫ ДЛЯ АВТОМАТИЗАЦИИ ПОСТАВЛЕННЫХ ЗВУКОВ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8FF642-B919-4A9C-B062-A2DC0C2CC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1751" y="733425"/>
            <a:ext cx="6400801" cy="5391149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400" dirty="0"/>
              <a:t>Звуковые дорожки (проводим пальчиком по дорожке, произносим отрабатываемый звук.</a:t>
            </a:r>
          </a:p>
          <a:p>
            <a:pPr marL="342900" indent="-342900">
              <a:buAutoNum type="arabicPeriod"/>
            </a:pPr>
            <a:r>
              <a:rPr lang="ru-RU" sz="1400" dirty="0"/>
              <a:t>Использование звукоподражаний. (спеть «песенку водички» с-с-с. «Накачать насос» с-с-с.)</a:t>
            </a:r>
          </a:p>
          <a:p>
            <a:pPr marL="342900" indent="-342900">
              <a:buAutoNum type="arabicPeriod"/>
            </a:pPr>
            <a:r>
              <a:rPr lang="ru-RU" sz="1400" dirty="0"/>
              <a:t>«Бусы» (нанизывая бусы на веревочку, ребенок проговаривает слог.)</a:t>
            </a:r>
          </a:p>
          <a:p>
            <a:pPr marL="342900" indent="-342900">
              <a:buAutoNum type="arabicPeriod"/>
            </a:pPr>
            <a:r>
              <a:rPr lang="ru-RU" sz="1400" dirty="0"/>
              <a:t>«Повтори столько раз, сколько…» ( сколько мама хлопнет в ладоши, стукнет палочкой, ударит мячом об пол, отложено палочек или косточек на счетах.)</a:t>
            </a:r>
          </a:p>
          <a:p>
            <a:pPr marL="342900" indent="-342900">
              <a:buAutoNum type="arabicPeriod"/>
            </a:pPr>
            <a:r>
              <a:rPr lang="ru-RU" sz="1400" dirty="0"/>
              <a:t>«Сухой бассейн». (Коробка с крупой или песком. В крупу зарыты мелкие игрушки в названиях, которых есть автоматизируемый звук. Ребёнок вылавливает игрушку из бассейна и называет её.)</a:t>
            </a:r>
          </a:p>
          <a:p>
            <a:pPr marL="342900" indent="-342900">
              <a:buAutoNum type="arabicPeriod"/>
            </a:pPr>
            <a:r>
              <a:rPr lang="ru-RU" sz="1400" dirty="0"/>
              <a:t>«Отгадай загадку - назови отгадку». (Отгадывание загадок в словах-ответах, которых есть автоматизируемый звук.)</a:t>
            </a:r>
          </a:p>
          <a:p>
            <a:pPr marL="342900" indent="-342900">
              <a:buAutoNum type="arabicPeriod"/>
            </a:pPr>
            <a:r>
              <a:rPr lang="ru-RU" sz="1400" dirty="0"/>
              <a:t>«Придумай слова со звуком.» (Придумать как можно больше слов с автоматизируемым звуком.)</a:t>
            </a:r>
          </a:p>
          <a:p>
            <a:pPr marL="342900" indent="-342900">
              <a:buAutoNum type="arabicPeriod"/>
            </a:pPr>
            <a:r>
              <a:rPr lang="ru-RU" sz="1400" dirty="0" err="1"/>
              <a:t>Договаривание</a:t>
            </a:r>
            <a:r>
              <a:rPr lang="ru-RU" sz="1400" dirty="0"/>
              <a:t> предложения по картинкам.</a:t>
            </a:r>
          </a:p>
          <a:p>
            <a:pPr marL="342900" indent="-342900">
              <a:buAutoNum type="arabicPeriod"/>
            </a:pPr>
            <a:r>
              <a:rPr lang="ru-RU" sz="1400" dirty="0"/>
              <a:t>Придумай предложение со словом…</a:t>
            </a:r>
          </a:p>
          <a:p>
            <a:pPr marL="342900" indent="-342900">
              <a:buAutoNum type="arabicPeriod"/>
            </a:pPr>
            <a:endParaRPr lang="ru-RU" sz="1400" dirty="0"/>
          </a:p>
          <a:p>
            <a:pPr marL="342900" indent="-342900">
              <a:buAutoNum type="arabicPeriod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94716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D22312-C431-4EDC-88E5-B63EF4042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763" y="238125"/>
            <a:ext cx="6400801" cy="495301"/>
          </a:xfrm>
        </p:spPr>
        <p:txBody>
          <a:bodyPr>
            <a:normAutofit fontScale="90000"/>
          </a:bodyPr>
          <a:lstStyle/>
          <a:p>
            <a:r>
              <a:rPr lang="ru-RU" sz="2000" dirty="0"/>
              <a:t>ИГРЫ НА РАЗВИТИЕ ФОНЕМАТИЧЕСКИХ ПРОЦЕССОВ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28FF642-B919-4A9C-B062-A2DC0C2CC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1751" y="733425"/>
            <a:ext cx="6400801" cy="5391149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400" dirty="0"/>
              <a:t>«Где звенит?» (для игры потребуется колокольчик)</a:t>
            </a:r>
          </a:p>
          <a:p>
            <a:pPr marL="342900" indent="-342900">
              <a:buAutoNum type="arabicPeriod"/>
            </a:pPr>
            <a:r>
              <a:rPr lang="ru-RU" sz="1400" dirty="0"/>
              <a:t>«Найди пару» (для игры понадобятся парные коробочки с различными крупами, предметами, издающие одинаковые звуки)</a:t>
            </a:r>
          </a:p>
          <a:p>
            <a:pPr marL="342900" indent="-342900">
              <a:buAutoNum type="arabicPeriod"/>
            </a:pPr>
            <a:r>
              <a:rPr lang="ru-RU" sz="1400" dirty="0"/>
              <a:t>Игра «Поймай звук». «Поймай песенку». (Хлопнуть в ладоши, если в слове </a:t>
            </a:r>
            <a:r>
              <a:rPr lang="ru-RU" sz="1400"/>
              <a:t>слышится определенный звук</a:t>
            </a:r>
            <a:r>
              <a:rPr lang="ru-RU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423656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5F4701-1DF8-426D-957F-96C324B3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Игры с палочками для развития внимания, памяти, пространственного ориентирования, формирования усидчивости.</a:t>
            </a:r>
            <a:br>
              <a:rPr lang="ru-RU" dirty="0"/>
            </a:br>
            <a:r>
              <a:rPr lang="ru-RU" sz="1400" dirty="0"/>
              <a:t>«Выложи по образцу», «Сложи геометрическую фигуру»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7AB8964-E299-40A3-89A0-30081518BC8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l="43" r="43" b="5625"/>
          <a:stretch/>
        </p:blipFill>
        <p:spPr>
          <a:xfrm>
            <a:off x="1408112" y="647700"/>
            <a:ext cx="66294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0804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8D7606-837A-41D8-BD3A-7E140F7D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Игры с карточками для закрепления классификации предметов</a:t>
            </a:r>
            <a:br>
              <a:rPr lang="ru-RU" dirty="0"/>
            </a:br>
            <a:r>
              <a:rPr lang="ru-RU" sz="1400" dirty="0"/>
              <a:t>«Четвертый лишний», «</a:t>
            </a:r>
            <a:r>
              <a:rPr lang="ru-RU" sz="1400" dirty="0" err="1"/>
              <a:t>Мемори</a:t>
            </a:r>
            <a:r>
              <a:rPr lang="ru-RU" sz="1400" dirty="0"/>
              <a:t>», «Разложи по цветам, по формам, по признакам, по родовым понятиям»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CCC5883-8C70-4F41-954B-79AC87F0374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7567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17877D-0008-4B2B-B6B6-0D5019C7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Активные игры для укрепления здоровья</a:t>
            </a:r>
            <a:br>
              <a:rPr lang="ru-RU" dirty="0"/>
            </a:br>
            <a:r>
              <a:rPr lang="ru-RU" sz="1400" dirty="0"/>
              <a:t>«Съедобное-несъедобное», «Назови слова, начинающиеся на звук…», «Города», «Назови 5 …(овощей, фруктов и </a:t>
            </a:r>
            <a:r>
              <a:rPr lang="ru-RU" sz="1400" dirty="0" err="1"/>
              <a:t>тд</a:t>
            </a:r>
            <a:r>
              <a:rPr lang="ru-RU" sz="1400" dirty="0"/>
              <a:t>)»</a:t>
            </a:r>
            <a:br>
              <a:rPr lang="ru-RU" sz="1400" dirty="0"/>
            </a:br>
            <a:endParaRPr lang="ru-RU" sz="1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B583966-8CD3-442E-B0FB-5394F3BB537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1263483"/>
      </p:ext>
    </p:extLst>
  </p:cSld>
  <p:clrMapOvr>
    <a:masterClrMapping/>
  </p:clrMapOvr>
</p:sld>
</file>

<file path=ppt/theme/theme1.xml><?xml version="1.0" encoding="utf-8"?>
<a:theme xmlns:a="http://schemas.openxmlformats.org/drawingml/2006/main" name="Играющие дети 16 х 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9532261_TF03461883" id="{671D4EC8-F0D2-4082-A1EE-2E45D761EB1A}" vid="{F8D861EF-0C3B-4A7E-8226-1AE546DA2581}"/>
    </a:ext>
  </a:extLst>
</a:theme>
</file>

<file path=ppt/theme/theme2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Макет учебной презентации с играющимися детьми (рисованные картинки, широкоэкранный формат)</Template>
  <TotalTime>66</TotalTime>
  <Words>466</Words>
  <Application>Microsoft Office PowerPoint</Application>
  <PresentationFormat>Произвольный</PresentationFormat>
  <Paragraphs>36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Играющие дети 16 х 9</vt:lpstr>
      <vt:lpstr>Игры и упражнения для детей и родителей в летний период</vt:lpstr>
      <vt:lpstr>Лето – самое благоприятное время для совместного отдыха родителей с детьми. Не забывайте, что ребенок целый год трудился. Предоставьте детям возможность хорошо отдохнуть, получить много ярких впечатлений, больше находится на воздухе, больше двигаться. Этот период мы с вами можем использовать для закрепления пройденного материала. И не надо это делать в форме занятия. Игра, только игра! </vt:lpstr>
      <vt:lpstr>Важно помнить:</vt:lpstr>
      <vt:lpstr>Упражнения для детей</vt:lpstr>
      <vt:lpstr>ИГРЫ ДЛЯ АВТОМАТИЗАЦИИ ПОСТАВЛЕННЫХ ЗВУКОВ</vt:lpstr>
      <vt:lpstr>ИГРЫ НА РАЗВИТИЕ ФОНЕМАТИЧЕСКИХ ПРОЦЕССОВ</vt:lpstr>
      <vt:lpstr>Игры с палочками для развития внимания, памяти, пространственного ориентирования, формирования усидчивости. «Выложи по образцу», «Сложи геометрическую фигуру»</vt:lpstr>
      <vt:lpstr>Игры с карточками для закрепления классификации предметов «Четвертый лишний», «Мемори», «Разложи по цветам, по формам, по признакам, по родовым понятиям»</vt:lpstr>
      <vt:lpstr>Активные игры для укрепления здоровья «Съедобное-несъедобное», «Назови слова, начинающиеся на звук…», «Города», «Назови 5 …(овощей, фруктов и тд)» </vt:lpstr>
      <vt:lpstr>Игры на звуковой анализ  «Найди место звука в слове» </vt:lpstr>
      <vt:lpstr> Как видите, все упражнения и игры знакомы Вам и нашим детям. Мы выполняли их регулярно на протяжении всего учебного года. И добились определенных успехов. Надеюсь, мои рекомендации помогут Вам в летний период закрепить полученные знания и умения.   Еще раз хочу напомнить, что лето – это время отдыха и для родителей, и для детей! Где бы ни проходил ваш летний отдых, уделяйте больше времени ребенку, используйте каждую минуту, когда вы вместе. Общайтесь, играйте, учите, рассказывайте, спрашивайте, а не просто будьте рядом. Принимая к сведению эти рекомендации, сами фантазируйте, исходя из ситуации. И тогда плоды своего труда вы непременно увидите.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логопеда родителям на летний период</dc:title>
  <dc:creator>Olesya</dc:creator>
  <cp:lastModifiedBy>User</cp:lastModifiedBy>
  <cp:revision>9</cp:revision>
  <dcterms:created xsi:type="dcterms:W3CDTF">2020-05-16T08:04:08Z</dcterms:created>
  <dcterms:modified xsi:type="dcterms:W3CDTF">2022-06-05T18:45:52Z</dcterms:modified>
</cp:coreProperties>
</file>