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59" r:id="rId4"/>
    <p:sldId id="266" r:id="rId5"/>
    <p:sldId id="260" r:id="rId6"/>
    <p:sldId id="267" r:id="rId7"/>
    <p:sldId id="261" r:id="rId8"/>
    <p:sldId id="265" r:id="rId9"/>
    <p:sldId id="264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31183-6EDF-48C7-A901-DA7F82ACC47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Почтовая бумага"/>
          <p:cNvSpPr>
            <a:spLocks noGrp="1" noChangeArrowheads="1"/>
          </p:cNvSpPr>
          <p:nvPr>
            <p:ph type="ctrTitle"/>
          </p:nvPr>
        </p:nvSpPr>
        <p:spPr>
          <a:xfrm>
            <a:off x="251617" y="785794"/>
            <a:ext cx="8640763" cy="1047606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C2020B"/>
                </a:solidFill>
              </a:rPr>
              <a:t>Здоровьесберегающие</a:t>
            </a:r>
            <a:r>
              <a:rPr lang="ru-RU" sz="3600" b="1" dirty="0" smtClean="0">
                <a:solidFill>
                  <a:srgbClr val="C2020B"/>
                </a:solidFill>
              </a:rPr>
              <a:t> технологии</a:t>
            </a:r>
            <a:br>
              <a:rPr lang="ru-RU" sz="3600" b="1" dirty="0" smtClean="0">
                <a:solidFill>
                  <a:srgbClr val="C2020B"/>
                </a:solidFill>
              </a:rPr>
            </a:br>
            <a:r>
              <a:rPr lang="ru-RU" sz="3600" b="1" dirty="0">
                <a:solidFill>
                  <a:srgbClr val="C2020B"/>
                </a:solidFill>
              </a:rPr>
              <a:t> </a:t>
            </a:r>
            <a:r>
              <a:rPr lang="ru-RU" sz="3600" b="1" dirty="0" smtClean="0">
                <a:solidFill>
                  <a:srgbClr val="C2020B"/>
                </a:solidFill>
              </a:rPr>
              <a:t>в музыкальном развитии </a:t>
            </a:r>
            <a:r>
              <a:rPr lang="ru-RU" sz="3600" b="1" dirty="0" smtClean="0">
                <a:solidFill>
                  <a:srgbClr val="C2020B"/>
                </a:solidFill>
              </a:rPr>
              <a:t>дошкольника</a:t>
            </a:r>
            <a:endParaRPr lang="ru-RU" sz="3600" b="1" dirty="0" smtClean="0">
              <a:solidFill>
                <a:srgbClr val="C2020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1" t="8601" r="3866" b="4866"/>
          <a:stretch/>
        </p:blipFill>
        <p:spPr>
          <a:xfrm>
            <a:off x="4572000" y="3429000"/>
            <a:ext cx="4374673" cy="3025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344"/>
          <a:stretch/>
        </p:blipFill>
        <p:spPr>
          <a:xfrm>
            <a:off x="179512" y="1916832"/>
            <a:ext cx="4320480" cy="2905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488" y="35716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« 20»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564357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:  И.К.Тетюева, музыкальный руководитель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913" y="476672"/>
            <a:ext cx="8562933" cy="1431032"/>
          </a:xfrm>
        </p:spPr>
        <p:txBody>
          <a:bodyPr>
            <a:noAutofit/>
          </a:bodyPr>
          <a:lstStyle/>
          <a:p>
            <a:pPr lvl="1" algn="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sz="2400" b="1" dirty="0" smtClean="0">
                <a:solidFill>
                  <a:schemeClr val="folHlink"/>
                </a:solidFill>
              </a:rPr>
              <a:t>«</a:t>
            </a:r>
            <a:r>
              <a:rPr lang="ru-RU" sz="2400" b="1" dirty="0">
                <a:solidFill>
                  <a:schemeClr val="accent2"/>
                </a:solidFill>
              </a:rPr>
              <a:t>Здоровье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chemeClr val="folHlink"/>
                </a:solidFill>
              </a:rPr>
              <a:t>– это состояние  полного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9900CC"/>
                </a:solidFill>
              </a:rPr>
              <a:t>физического</a:t>
            </a:r>
            <a:r>
              <a:rPr lang="ru-RU" sz="2400" b="1" dirty="0"/>
              <a:t>, </a:t>
            </a:r>
            <a:r>
              <a:rPr lang="ru-RU" sz="2400" b="1" dirty="0">
                <a:solidFill>
                  <a:srgbClr val="008000"/>
                </a:solidFill>
              </a:rPr>
              <a:t>душевного</a:t>
            </a:r>
            <a:r>
              <a:rPr lang="ru-RU" sz="2400" b="1" dirty="0"/>
              <a:t> и </a:t>
            </a:r>
            <a:r>
              <a:rPr lang="ru-RU" sz="2400" b="1" dirty="0">
                <a:solidFill>
                  <a:schemeClr val="hlink"/>
                </a:solidFill>
              </a:rPr>
              <a:t>социального</a:t>
            </a:r>
            <a:r>
              <a:rPr lang="ru-RU" sz="2400" b="1" dirty="0">
                <a:solidFill>
                  <a:schemeClr val="folHlink"/>
                </a:solidFill>
              </a:rPr>
              <a:t> </a:t>
            </a:r>
            <a:r>
              <a:rPr lang="ru-RU" sz="2400" b="1" dirty="0">
                <a:solidFill>
                  <a:srgbClr val="FF33CC"/>
                </a:solidFill>
              </a:rPr>
              <a:t>благополучия,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0066"/>
                </a:solidFill>
              </a:rPr>
              <a:t>а не только отсутствие болезней </a:t>
            </a:r>
            <a:r>
              <a:rPr lang="ru-RU" sz="2400" b="1" dirty="0" smtClean="0">
                <a:solidFill>
                  <a:srgbClr val="000066"/>
                </a:solidFill>
              </a:rPr>
              <a:t>или физических </a:t>
            </a:r>
            <a:r>
              <a:rPr lang="ru-RU" sz="2400" b="1" dirty="0">
                <a:solidFill>
                  <a:srgbClr val="000066"/>
                </a:solidFill>
              </a:rPr>
              <a:t>недостатков».</a:t>
            </a:r>
            <a:r>
              <a:rPr lang="ru-RU" sz="2000" b="1" dirty="0">
                <a:solidFill>
                  <a:srgbClr val="000066"/>
                </a:solidFill>
              </a:rPr>
              <a:t/>
            </a:r>
            <a:br>
              <a:rPr lang="ru-RU" sz="2000" b="1" dirty="0">
                <a:solidFill>
                  <a:srgbClr val="000066"/>
                </a:solidFill>
              </a:rPr>
            </a:br>
            <a:r>
              <a:rPr lang="ru-RU" sz="2000" dirty="0"/>
              <a:t>                                             </a:t>
            </a:r>
            <a:br>
              <a:rPr lang="ru-RU" sz="2000" dirty="0"/>
            </a:br>
            <a:r>
              <a:rPr lang="ru-RU" sz="2000" dirty="0">
                <a:solidFill>
                  <a:srgbClr val="993300"/>
                </a:solidFill>
              </a:rPr>
              <a:t>          </a:t>
            </a:r>
            <a:r>
              <a:rPr lang="ru-RU" sz="1600" i="1" dirty="0">
                <a:solidFill>
                  <a:srgbClr val="993300"/>
                </a:solidFill>
              </a:rPr>
              <a:t>Всемирная  организация  здравоохранения</a:t>
            </a:r>
            <a:br>
              <a:rPr lang="ru-RU" sz="1600" i="1" dirty="0">
                <a:solidFill>
                  <a:srgbClr val="993300"/>
                </a:solidFill>
              </a:rPr>
            </a:br>
            <a:endParaRPr lang="ru-RU" sz="1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931047"/>
            <a:ext cx="4191811" cy="4906753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ru-RU" kern="0" dirty="0">
                <a:solidFill>
                  <a:schemeClr val="accent2"/>
                </a:solidFill>
              </a:rPr>
              <a:t>Здоровым </a:t>
            </a:r>
            <a:r>
              <a:rPr lang="ru-RU" kern="0" dirty="0">
                <a:solidFill>
                  <a:schemeClr val="folHlink"/>
                </a:solidFill>
              </a:rPr>
              <a:t>может считаться человек, который отличается </a:t>
            </a:r>
            <a:r>
              <a:rPr lang="ru-RU" kern="0" dirty="0">
                <a:solidFill>
                  <a:srgbClr val="9900CC"/>
                </a:solidFill>
              </a:rPr>
              <a:t>гармоническим развитием</a:t>
            </a:r>
            <a:r>
              <a:rPr lang="ru-RU" kern="0" dirty="0">
                <a:solidFill>
                  <a:schemeClr val="folHlink"/>
                </a:solidFill>
              </a:rPr>
              <a:t> и </a:t>
            </a:r>
            <a:r>
              <a:rPr lang="ru-RU" kern="0" dirty="0">
                <a:solidFill>
                  <a:srgbClr val="008000"/>
                </a:solidFill>
              </a:rPr>
              <a:t>хорошо адаптирован к окружающей</a:t>
            </a:r>
            <a:r>
              <a:rPr lang="ru-RU" kern="0" dirty="0">
                <a:solidFill>
                  <a:schemeClr val="folHlink"/>
                </a:solidFill>
              </a:rPr>
              <a:t> </a:t>
            </a:r>
            <a:r>
              <a:rPr lang="ru-RU" kern="0" dirty="0">
                <a:solidFill>
                  <a:srgbClr val="009900"/>
                </a:solidFill>
              </a:rPr>
              <a:t>его физической </a:t>
            </a:r>
            <a:r>
              <a:rPr lang="ru-RU" kern="0" dirty="0">
                <a:solidFill>
                  <a:srgbClr val="000066"/>
                </a:solidFill>
              </a:rPr>
              <a:t>и социальной среде</a:t>
            </a:r>
            <a:r>
              <a:rPr lang="ru-RU" kern="0" dirty="0" smtClean="0">
                <a:solidFill>
                  <a:srgbClr val="000066"/>
                </a:solidFill>
              </a:rPr>
              <a:t>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  <a:defRPr/>
            </a:pPr>
            <a:endParaRPr lang="ru-RU" kern="0" dirty="0">
              <a:solidFill>
                <a:srgbClr val="000066"/>
              </a:solidFill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ru-RU" kern="0" dirty="0">
                <a:solidFill>
                  <a:schemeClr val="accent2"/>
                </a:solidFill>
              </a:rPr>
              <a:t>Здоровье</a:t>
            </a:r>
            <a:r>
              <a:rPr lang="ru-RU" kern="0" dirty="0">
                <a:solidFill>
                  <a:schemeClr val="folHlink"/>
                </a:solidFill>
              </a:rPr>
              <a:t> не означает просто отсутствие болезней: </a:t>
            </a:r>
            <a:r>
              <a:rPr lang="ru-RU" kern="0" dirty="0">
                <a:solidFill>
                  <a:srgbClr val="9900CC"/>
                </a:solidFill>
              </a:rPr>
              <a:t>это нечто положительное, это жизнерадостное и охотное выполнение обязанностей, которые жизнь возлагает на человека»	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91" t="15700" r="6701"/>
          <a:stretch/>
        </p:blipFill>
        <p:spPr>
          <a:xfrm>
            <a:off x="299544" y="2270234"/>
            <a:ext cx="4329117" cy="317499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Здоровьесберегающие</a:t>
            </a:r>
            <a:r>
              <a:rPr lang="ru-RU" b="1" dirty="0" smtClean="0">
                <a:solidFill>
                  <a:srgbClr val="FF0000"/>
                </a:solidFill>
              </a:rPr>
              <a:t> технологии 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1268760"/>
            <a:ext cx="7527210" cy="17281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Это система мер, направленных на улучшение здоровья участников образовательного процесса.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40969"/>
            <a:ext cx="4758189" cy="3568642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76056" y="1785926"/>
            <a:ext cx="3710786" cy="4786346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Дыхательные упражнения;</a:t>
            </a:r>
          </a:p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Речевые упражнения;</a:t>
            </a:r>
          </a:p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Двигательные упражнения,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 ритмопластика;</a:t>
            </a:r>
          </a:p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Пение;</a:t>
            </a:r>
          </a:p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Восприятие музыки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357166"/>
            <a:ext cx="8429684" cy="14287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Виды музыкальной деятельности, помогающие </a:t>
            </a:r>
            <a:r>
              <a:rPr lang="ru-RU" sz="3200" b="1" dirty="0" err="1" smtClean="0">
                <a:solidFill>
                  <a:srgbClr val="FF0000"/>
                </a:solidFill>
              </a:rPr>
              <a:t>здоровьесбережению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29" t="12772" r="3752" b="5125"/>
          <a:stretch/>
        </p:blipFill>
        <p:spPr>
          <a:xfrm>
            <a:off x="311258" y="2522482"/>
            <a:ext cx="4481459" cy="3138765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ru-RU" sz="3600" b="1" dirty="0"/>
              <a:t>Этюды на расслабление мышц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Сосулька</a:t>
            </a:r>
          </a:p>
          <a:p>
            <a:pPr marL="0" indent="0">
              <a:buNone/>
            </a:pPr>
            <a:r>
              <a:rPr lang="ru-RU" dirty="0"/>
              <a:t>         </a:t>
            </a:r>
            <a:r>
              <a:rPr lang="ru-RU" dirty="0" smtClean="0"/>
              <a:t>У </a:t>
            </a:r>
            <a:r>
              <a:rPr lang="ru-RU" dirty="0"/>
              <a:t>нас под крышей</a:t>
            </a:r>
            <a:br>
              <a:rPr lang="ru-RU" dirty="0"/>
            </a:br>
            <a:r>
              <a:rPr lang="ru-RU" dirty="0"/>
              <a:t>         Белый гвоздь висит,</a:t>
            </a:r>
            <a:br>
              <a:rPr lang="ru-RU" dirty="0"/>
            </a:br>
            <a:r>
              <a:rPr lang="ru-RU" dirty="0"/>
              <a:t>         Солнце взойдет,</a:t>
            </a:r>
            <a:br>
              <a:rPr lang="ru-RU" dirty="0"/>
            </a:br>
            <a:r>
              <a:rPr lang="ru-RU" dirty="0"/>
              <a:t>         Гвоздь упадет.</a:t>
            </a:r>
            <a:br>
              <a:rPr lang="ru-RU" dirty="0"/>
            </a:br>
            <a:r>
              <a:rPr lang="ru-RU" dirty="0"/>
              <a:t>      </a:t>
            </a:r>
            <a:r>
              <a:rPr lang="ru-RU" i="1" dirty="0"/>
              <a:t>   (В. Селиверстов)</a:t>
            </a:r>
          </a:p>
          <a:p>
            <a:r>
              <a:rPr lang="ru-RU" dirty="0"/>
              <a:t>Первая и вторая строчки: руки над головой.</a:t>
            </a:r>
          </a:p>
          <a:p>
            <a:r>
              <a:rPr lang="ru-RU" dirty="0"/>
              <a:t>Третья и четвертая строчки: уронить расслабленные руки и присесть.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 </a:t>
            </a:r>
            <a:r>
              <a:rPr lang="ru-RU" b="1" dirty="0" smtClean="0"/>
              <a:t>Шалтай-Болтай</a:t>
            </a:r>
          </a:p>
          <a:p>
            <a:pPr marL="0" indent="0">
              <a:buNone/>
            </a:pPr>
            <a:r>
              <a:rPr lang="ru-RU" dirty="0" smtClean="0"/>
              <a:t>         Шалтай-Болтай</a:t>
            </a:r>
            <a:br>
              <a:rPr lang="ru-RU" dirty="0" smtClean="0"/>
            </a:br>
            <a:r>
              <a:rPr lang="ru-RU" dirty="0" smtClean="0"/>
              <a:t>         Сидел на стене.</a:t>
            </a:r>
            <a:br>
              <a:rPr lang="ru-RU" dirty="0" smtClean="0"/>
            </a:br>
            <a:r>
              <a:rPr lang="ru-RU" dirty="0" smtClean="0"/>
              <a:t>         Шалтай-Болтай</a:t>
            </a:r>
            <a:br>
              <a:rPr lang="ru-RU" dirty="0" smtClean="0"/>
            </a:br>
            <a:r>
              <a:rPr lang="ru-RU" dirty="0" smtClean="0"/>
              <a:t>         Свалился во сне.          </a:t>
            </a:r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  (С. Маршак)</a:t>
            </a:r>
          </a:p>
          <a:p>
            <a:r>
              <a:rPr lang="ru-RU" dirty="0" smtClean="0"/>
              <a:t>Ребенок </a:t>
            </a:r>
            <a:r>
              <a:rPr lang="ru-RU" dirty="0"/>
              <a:t>поворачивает туловище вправо-влево, руки свободно болтаются, как у тряпичной куклы.</a:t>
            </a:r>
            <a:br>
              <a:rPr lang="ru-RU" dirty="0"/>
            </a:br>
            <a:r>
              <a:rPr lang="ru-RU" dirty="0"/>
              <a:t>На слова "свалился во сне" резко наклонить корпус тела вниз.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1126543"/>
      </p:ext>
    </p:extLst>
  </p:cSld>
  <p:clrMapOvr>
    <a:masterClrMapping/>
  </p:clrMapOvr>
  <p:transition spd="med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7504" y="214290"/>
            <a:ext cx="8784976" cy="11264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78196"/>
            <a:ext cx="9036496" cy="11381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"Кто много поет, того хворь не берет!"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1435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звук “а -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” массирует глотку, гортань, щитовидную железу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звук “о -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” оздоровляет среднюю часть груди;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звук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“о - и - о - и” массирует сердце;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звук “а - у - э - и” помогает всему организму в целом.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3384376" cy="4851065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Игры на развитие внимания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032448" cy="4525963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внимателен!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Стимулировать внимание, учить быстро и точно реагировать на звуковые сигналы.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шагают под "Марш" С. Прокофьева.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на слово "Зайчики", произнесенное ведущим, дети должны начать прыгать.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слово "лошадки" - как бы ударять "копытом" об пол.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слово "раки" - пятиться.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слово "птицы" - бегать, раскинув руки в стороны.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слово "аист" - стоять на одной ноге.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484784"/>
            <a:ext cx="4182616" cy="4525963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Канон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Развивать волевое внимание.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стоят по кругу. Под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народную хороводную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 очереди делают следующие движения: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приседает и встает,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хлопает в ладоши,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приседает и встает и т. д.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позу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Развивать моторно-слуховую память.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стоят в кругу или в разных углах зала, каждый ребенок должен встать в какую-нибудь позу и запомнить ее. Когда зазвучит музыка, все дети разбегаются, с ее окончанием они должны вернуться на свои места и встать в ту же позу.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25945"/>
      </p:ext>
    </p:extLst>
  </p:cSld>
  <p:clrMapOvr>
    <a:masterClrMapping/>
  </p:clrMapOvr>
  <p:transition spd="med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Реализация </a:t>
            </a:r>
            <a:r>
              <a:rPr lang="ru-RU" sz="3200" b="1" dirty="0" err="1" smtClean="0">
                <a:solidFill>
                  <a:srgbClr val="FF0000"/>
                </a:solidFill>
              </a:rPr>
              <a:t>здоровьесберегающих</a:t>
            </a:r>
            <a:r>
              <a:rPr lang="ru-RU" sz="3200" b="1" dirty="0" smtClean="0">
                <a:solidFill>
                  <a:srgbClr val="FF0000"/>
                </a:solidFill>
              </a:rPr>
              <a:t> технологий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785926"/>
            <a:ext cx="4032448" cy="473941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70C0"/>
                </a:solidFill>
              </a:rPr>
              <a:t>активного участия в этом процессе самих </a:t>
            </a:r>
            <a:r>
              <a:rPr lang="ru-RU" b="1" dirty="0" smtClean="0">
                <a:solidFill>
                  <a:srgbClr val="0070C0"/>
                </a:solidFill>
              </a:rPr>
              <a:t>детей;</a:t>
            </a:r>
            <a:endParaRPr lang="ru-RU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70C0"/>
                </a:solidFill>
              </a:rPr>
              <a:t> создание </a:t>
            </a:r>
            <a:r>
              <a:rPr lang="ru-RU" b="1" dirty="0" err="1">
                <a:solidFill>
                  <a:srgbClr val="0070C0"/>
                </a:solidFill>
              </a:rPr>
              <a:t>здоровьесберегающей</a:t>
            </a:r>
            <a:r>
              <a:rPr lang="ru-RU" b="1" dirty="0">
                <a:solidFill>
                  <a:srgbClr val="0070C0"/>
                </a:solidFill>
              </a:rPr>
              <a:t> среды;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высокой </a:t>
            </a:r>
            <a:r>
              <a:rPr lang="ru-RU" b="1" dirty="0">
                <a:solidFill>
                  <a:srgbClr val="0070C0"/>
                </a:solidFill>
              </a:rPr>
              <a:t>профессиональной </a:t>
            </a:r>
            <a:r>
              <a:rPr lang="ru-RU" b="1" dirty="0" smtClean="0">
                <a:solidFill>
                  <a:srgbClr val="0070C0"/>
                </a:solidFill>
              </a:rPr>
              <a:t>компетентности педагогов</a:t>
            </a:r>
            <a:r>
              <a:rPr lang="ru-RU" b="1" dirty="0">
                <a:solidFill>
                  <a:srgbClr val="0070C0"/>
                </a:solidFill>
              </a:rPr>
              <a:t>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планомерной </a:t>
            </a:r>
            <a:r>
              <a:rPr lang="ru-RU" b="1" dirty="0">
                <a:solidFill>
                  <a:srgbClr val="0070C0"/>
                </a:solidFill>
              </a:rPr>
              <a:t>работы с родителями;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тесного </a:t>
            </a:r>
            <a:r>
              <a:rPr lang="ru-RU" b="1" dirty="0">
                <a:solidFill>
                  <a:srgbClr val="0070C0"/>
                </a:solidFill>
              </a:rPr>
              <a:t>взаимодействия с социально-культурной сферой.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8926" y="1214423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Зависит от многих составляющих: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359"/>
          <a:stretch/>
        </p:blipFill>
        <p:spPr>
          <a:xfrm>
            <a:off x="1182986" y="4149080"/>
            <a:ext cx="3491880" cy="23999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4" r="4295"/>
          <a:stretch/>
        </p:blipFill>
        <p:spPr>
          <a:xfrm>
            <a:off x="467544" y="1737643"/>
            <a:ext cx="3559427" cy="2353738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70" b="-140"/>
          <a:stretch/>
        </p:blipFill>
        <p:spPr>
          <a:xfrm>
            <a:off x="462220" y="404664"/>
            <a:ext cx="3886729" cy="284711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836" t="26029" b="13978"/>
          <a:stretch/>
        </p:blipFill>
        <p:spPr>
          <a:xfrm>
            <a:off x="307311" y="3449705"/>
            <a:ext cx="4117301" cy="3003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75" r="10800" b="42069"/>
          <a:stretch/>
        </p:blipFill>
        <p:spPr>
          <a:xfrm>
            <a:off x="4644009" y="3449705"/>
            <a:ext cx="4199653" cy="2972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120"/>
          <a:stretch/>
        </p:blipFill>
        <p:spPr>
          <a:xfrm>
            <a:off x="4700241" y="404664"/>
            <a:ext cx="4087188" cy="28471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701942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Результаты музыкально-оздоровительной работы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Повышение уровня развития музыкальных и творческих способностей детей;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Стабильность эмоционального благополучия каждого ребенка;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Повышение уровня речевого развития;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Снижение уровня заболеваемости;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Стабильность физической и умственной работоспособности во всех сезонах года, не зависимо от погоды.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341" t="23020" r="8983" b="25748"/>
          <a:stretch/>
        </p:blipFill>
        <p:spPr>
          <a:xfrm>
            <a:off x="5659820" y="1718440"/>
            <a:ext cx="3166589" cy="23545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89" y="4221088"/>
            <a:ext cx="3168352" cy="2376264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280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Здоровьесберегающие технологии  в музыкальном развитии дошкольника</vt:lpstr>
      <vt:lpstr>Здоровьесберегающие технологии </vt:lpstr>
      <vt:lpstr>Слайд 3</vt:lpstr>
      <vt:lpstr>Этюды на расслабление мышц </vt:lpstr>
      <vt:lpstr>"Кто много поет, того хворь не берет!"</vt:lpstr>
      <vt:lpstr>Игры на развитие внимания</vt:lpstr>
      <vt:lpstr>Реализация здоровьесберегающих технологий</vt:lpstr>
      <vt:lpstr>Слайд 8</vt:lpstr>
      <vt:lpstr>Результаты музыкально-оздоровительной работы</vt:lpstr>
      <vt:lpstr>«Здоровье – это состояние  полного физического, душевного и социального благополучия, а не только отсутствие болезней или физических недостатков».                                                         Всемирная  организация  здравоохранения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на уроке музыки</dc:title>
  <dc:creator>user2</dc:creator>
  <cp:lastModifiedBy>Пользователь</cp:lastModifiedBy>
  <cp:revision>30</cp:revision>
  <dcterms:created xsi:type="dcterms:W3CDTF">2012-07-29T11:57:02Z</dcterms:created>
  <dcterms:modified xsi:type="dcterms:W3CDTF">2020-04-06T10:19:48Z</dcterms:modified>
</cp:coreProperties>
</file>