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256" r:id="rId2"/>
    <p:sldId id="260" r:id="rId3"/>
    <p:sldId id="257" r:id="rId4"/>
    <p:sldId id="262" r:id="rId5"/>
    <p:sldId id="266" r:id="rId6"/>
  </p:sldIdLst>
  <p:sldSz cx="12192000" cy="6858000"/>
  <p:notesSz cx="7104063" cy="10234613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CC00"/>
    <a:srgbClr val="B2B2B2"/>
    <a:srgbClr val="202020"/>
    <a:srgbClr val="323232"/>
    <a:srgbClr val="CC3300"/>
    <a:srgbClr val="CC0000"/>
    <a:srgbClr val="FF3300"/>
    <a:srgbClr val="990000"/>
    <a:srgbClr val="FF8D41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242" autoAdjust="0"/>
    <p:restoredTop sz="94660" autoAdjust="0"/>
  </p:normalViewPr>
  <p:slideViewPr>
    <p:cSldViewPr snapToGrid="0" showGuides="1">
      <p:cViewPr varScale="1">
        <p:scale>
          <a:sx n="48" d="100"/>
          <a:sy n="48" d="100"/>
        </p:scale>
        <p:origin x="-708" y="-96"/>
      </p:cViewPr>
      <p:guideLst>
        <p:guide orient="horz" pos="2159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gridSpacing cx="72000" cy="720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5">
  <dgm:title val=""/>
  <dgm:desc val=""/>
  <dgm:catLst>
    <dgm:cat type="accent1" pri="11500"/>
  </dgm:catLst>
  <dgm:styleLbl name="node0">
    <dgm:fillClrLst meth="cycle"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1">
        <a:alpha val="90000"/>
      </a:schemeClr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alpha val="90000"/>
      </a:schemeClr>
      <a:schemeClr val="accent1">
        <a:alpha val="5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/>
    <dgm:txEffectClrLst/>
  </dgm:styleLbl>
  <dgm:styleLbl name="lnNode1">
    <dgm:fillClrLst>
      <a:schemeClr val="accent1">
        <a:shade val="90000"/>
      </a:schemeClr>
      <a:schemeClr val="accent1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  <a:alpha val="90000"/>
      </a:schemeClr>
      <a:schemeClr val="accent1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1">
        <a:alpha val="90000"/>
        <a:tint val="40000"/>
      </a:schemeClr>
      <a:schemeClr val="accent1">
        <a:alpha val="5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BBADD3C-487D-4525-BFCA-8971038B8C58}" type="doc">
      <dgm:prSet loTypeId="urn:microsoft.com/office/officeart/2005/8/layout/vList5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ru-RU"/>
        </a:p>
      </dgm:t>
    </dgm:pt>
    <dgm:pt modelId="{7AD0BEFE-DB69-40FA-9A01-AB0467BDA890}">
      <dgm:prSet phldrT="[Текст]"/>
      <dgm:spPr/>
      <dgm:t>
        <a:bodyPr/>
        <a:lstStyle/>
        <a:p>
          <a:r>
            <a:rPr lang="ru-RU" dirty="0" smtClean="0"/>
            <a:t>ребенок эмоционально реагирует на музыку, пение, прислушивается к звучанию разных музыкальных инструментов</a:t>
          </a:r>
          <a:endParaRPr lang="ru-RU" dirty="0"/>
        </a:p>
      </dgm:t>
    </dgm:pt>
    <dgm:pt modelId="{D14B5160-B474-4FC5-AA37-9F3E8B4EAC1F}" type="parTrans" cxnId="{4E168A4C-BEFB-4300-8893-984BCA0DBA50}">
      <dgm:prSet/>
      <dgm:spPr/>
      <dgm:t>
        <a:bodyPr/>
        <a:lstStyle/>
        <a:p>
          <a:endParaRPr lang="ru-RU"/>
        </a:p>
      </dgm:t>
    </dgm:pt>
    <dgm:pt modelId="{91C52856-3C26-4021-A07F-7C042FCD136E}" type="sibTrans" cxnId="{4E168A4C-BEFB-4300-8893-984BCA0DBA50}">
      <dgm:prSet/>
      <dgm:spPr/>
      <dgm:t>
        <a:bodyPr/>
        <a:lstStyle/>
        <a:p>
          <a:endParaRPr lang="ru-RU"/>
        </a:p>
      </dgm:t>
    </dgm:pt>
    <dgm:pt modelId="{A4A2B015-389C-400E-8DC3-EBF1594333A1}">
      <dgm:prSet phldrT="[Текст]" custT="1"/>
      <dgm:spPr/>
      <dgm:t>
        <a:bodyPr/>
        <a:lstStyle/>
        <a:p>
          <a:r>
            <a:rPr lang="ru-RU" sz="4000" dirty="0" smtClean="0"/>
            <a:t>к 3 годам</a:t>
          </a:r>
          <a:endParaRPr lang="ru-RU" sz="4000" dirty="0"/>
        </a:p>
      </dgm:t>
    </dgm:pt>
    <dgm:pt modelId="{59BA26DD-A2B0-4D02-B8C1-9BEDCB8AB4B6}" type="parTrans" cxnId="{7D9EBF97-C686-4318-A4D1-0D6185AE2564}">
      <dgm:prSet/>
      <dgm:spPr/>
      <dgm:t>
        <a:bodyPr/>
        <a:lstStyle/>
        <a:p>
          <a:endParaRPr lang="ru-RU"/>
        </a:p>
      </dgm:t>
    </dgm:pt>
    <dgm:pt modelId="{EC402B1A-0D95-405F-85B9-5AD17E522025}" type="sibTrans" cxnId="{7D9EBF97-C686-4318-A4D1-0D6185AE2564}">
      <dgm:prSet/>
      <dgm:spPr/>
      <dgm:t>
        <a:bodyPr/>
        <a:lstStyle/>
        <a:p>
          <a:endParaRPr lang="ru-RU"/>
        </a:p>
      </dgm:t>
    </dgm:pt>
    <dgm:pt modelId="{E13D5249-DE60-4DF0-BEE0-88DE8C1EB091}">
      <dgm:prSet phldrT="[Текст]"/>
      <dgm:spPr/>
      <dgm:t>
        <a:bodyPr/>
        <a:lstStyle/>
        <a:p>
          <a:r>
            <a:rPr lang="ru-RU" dirty="0" smtClean="0"/>
            <a:t>ребенок с удовольствием слушает музыку, подпевает, выполняет простые танцевальные движения</a:t>
          </a:r>
          <a:endParaRPr lang="ru-RU" dirty="0"/>
        </a:p>
      </dgm:t>
    </dgm:pt>
    <dgm:pt modelId="{47DF19C8-C066-45B7-B375-10006F7C0BE6}" type="parTrans" cxnId="{669295F7-E019-4EF9-9B5A-1BFD52840772}">
      <dgm:prSet/>
      <dgm:spPr/>
      <dgm:t>
        <a:bodyPr/>
        <a:lstStyle/>
        <a:p>
          <a:endParaRPr lang="ru-RU"/>
        </a:p>
      </dgm:t>
    </dgm:pt>
    <dgm:pt modelId="{CFB382CE-472D-44DF-A018-AC8AECD0D713}" type="sibTrans" cxnId="{669295F7-E019-4EF9-9B5A-1BFD52840772}">
      <dgm:prSet/>
      <dgm:spPr/>
      <dgm:t>
        <a:bodyPr/>
        <a:lstStyle/>
        <a:p>
          <a:endParaRPr lang="ru-RU"/>
        </a:p>
      </dgm:t>
    </dgm:pt>
    <dgm:pt modelId="{4D4E7BB8-5DE0-45B9-B726-21F65181A56B}">
      <dgm:prSet phldrT="[Текст]" custT="1"/>
      <dgm:spPr/>
      <dgm:t>
        <a:bodyPr/>
        <a:lstStyle/>
        <a:p>
          <a:r>
            <a:rPr lang="ru-RU" sz="4000" dirty="0" smtClean="0"/>
            <a:t>к 4 годам</a:t>
          </a:r>
          <a:endParaRPr lang="ru-RU" sz="4000" dirty="0"/>
        </a:p>
      </dgm:t>
    </dgm:pt>
    <dgm:pt modelId="{90247A13-9305-4E91-AFAF-7F43E8EEE6C2}" type="parTrans" cxnId="{9CABEA72-1FB1-4999-9636-1D47AABD3883}">
      <dgm:prSet/>
      <dgm:spPr/>
      <dgm:t>
        <a:bodyPr/>
        <a:lstStyle/>
        <a:p>
          <a:endParaRPr lang="ru-RU"/>
        </a:p>
      </dgm:t>
    </dgm:pt>
    <dgm:pt modelId="{0188598C-064F-420C-A15F-F1DD879D247A}" type="sibTrans" cxnId="{9CABEA72-1FB1-4999-9636-1D47AABD3883}">
      <dgm:prSet/>
      <dgm:spPr/>
      <dgm:t>
        <a:bodyPr/>
        <a:lstStyle/>
        <a:p>
          <a:endParaRPr lang="ru-RU"/>
        </a:p>
      </dgm:t>
    </dgm:pt>
    <dgm:pt modelId="{CB7AD908-B1B9-4789-93FD-8C66CB64D589}">
      <dgm:prSet phldrT="[Текст]"/>
      <dgm:spPr/>
      <dgm:t>
        <a:bodyPr/>
        <a:lstStyle/>
        <a:p>
          <a:r>
            <a:rPr lang="ru-RU" dirty="0" smtClean="0"/>
            <a:t>ребенок с интересом вслушивается в музыку, запоминает и узнает знакомые произведения, проявляет эмоциональную отзывчивость, различает музыкальные ритмы, передает их в движении</a:t>
          </a:r>
          <a:endParaRPr lang="ru-RU" dirty="0"/>
        </a:p>
      </dgm:t>
    </dgm:pt>
    <dgm:pt modelId="{2711C663-DD2A-402F-9CCF-3D10E75EE0A4}" type="parTrans" cxnId="{5E1F0F58-B386-4503-A487-FCBA8A7766A8}">
      <dgm:prSet/>
      <dgm:spPr/>
      <dgm:t>
        <a:bodyPr/>
        <a:lstStyle/>
        <a:p>
          <a:endParaRPr lang="ru-RU"/>
        </a:p>
      </dgm:t>
    </dgm:pt>
    <dgm:pt modelId="{737FA4D7-4EC1-4357-846B-EF24F8502405}" type="sibTrans" cxnId="{5E1F0F58-B386-4503-A487-FCBA8A7766A8}">
      <dgm:prSet/>
      <dgm:spPr/>
      <dgm:t>
        <a:bodyPr/>
        <a:lstStyle/>
        <a:p>
          <a:endParaRPr lang="ru-RU"/>
        </a:p>
      </dgm:t>
    </dgm:pt>
    <dgm:pt modelId="{7D2CAC4B-CDE6-4293-885A-13C807F16CAB}">
      <dgm:prSet phldrT="[Текст]" custT="1"/>
      <dgm:spPr/>
      <dgm:t>
        <a:bodyPr/>
        <a:lstStyle/>
        <a:p>
          <a:r>
            <a:rPr lang="ru-RU" sz="4000" dirty="0" smtClean="0"/>
            <a:t>к 5 годам </a:t>
          </a:r>
          <a:endParaRPr lang="ru-RU" sz="4000" dirty="0"/>
        </a:p>
      </dgm:t>
    </dgm:pt>
    <dgm:pt modelId="{C558D494-E2CC-4114-A8BE-FC6875EF7281}" type="parTrans" cxnId="{C6FAA53C-94AB-4901-8E46-38AA0BDF3B79}">
      <dgm:prSet/>
      <dgm:spPr/>
      <dgm:t>
        <a:bodyPr/>
        <a:lstStyle/>
        <a:p>
          <a:endParaRPr lang="ru-RU"/>
        </a:p>
      </dgm:t>
    </dgm:pt>
    <dgm:pt modelId="{D6930458-0AB1-4068-BC2A-7AAB0AE54CC1}" type="sibTrans" cxnId="{C6FAA53C-94AB-4901-8E46-38AA0BDF3B79}">
      <dgm:prSet/>
      <dgm:spPr/>
      <dgm:t>
        <a:bodyPr/>
        <a:lstStyle/>
        <a:p>
          <a:endParaRPr lang="ru-RU"/>
        </a:p>
      </dgm:t>
    </dgm:pt>
    <dgm:pt modelId="{48BB0389-B936-4AC7-A537-1BD8F460DBD4}">
      <dgm:prSet custT="1"/>
      <dgm:spPr/>
      <dgm:t>
        <a:bodyPr/>
        <a:lstStyle/>
        <a:p>
          <a:r>
            <a:rPr lang="ru-RU" sz="4000" dirty="0" smtClean="0"/>
            <a:t>к 2 годам</a:t>
          </a:r>
          <a:endParaRPr lang="ru-RU" sz="4000" dirty="0"/>
        </a:p>
      </dgm:t>
    </dgm:pt>
    <dgm:pt modelId="{E7F4DDAF-9A92-4520-851E-3EA79BE0E3A5}" type="parTrans" cxnId="{C508EBB2-C351-4604-A642-6C10A4449D4B}">
      <dgm:prSet/>
      <dgm:spPr/>
      <dgm:t>
        <a:bodyPr/>
        <a:lstStyle/>
        <a:p>
          <a:endParaRPr lang="ru-RU"/>
        </a:p>
      </dgm:t>
    </dgm:pt>
    <dgm:pt modelId="{9E2BF066-ED4F-4EBF-94DF-573B73212B14}" type="sibTrans" cxnId="{C508EBB2-C351-4604-A642-6C10A4449D4B}">
      <dgm:prSet/>
      <dgm:spPr/>
      <dgm:t>
        <a:bodyPr/>
        <a:lstStyle/>
        <a:p>
          <a:endParaRPr lang="ru-RU"/>
        </a:p>
      </dgm:t>
    </dgm:pt>
    <dgm:pt modelId="{4D20D8B5-753C-4EB6-9F42-6A909622C9C0}">
      <dgm:prSet phldrT="[Текст]"/>
      <dgm:spPr/>
      <dgm:t>
        <a:bodyPr/>
        <a:lstStyle/>
        <a:p>
          <a:r>
            <a:rPr lang="ru-RU" dirty="0" smtClean="0"/>
            <a:t>ребенок проявляет себя в разных видах музыкальной, изобразительной, театрализованной деятельности, используя выразительные и изобразительные средства</a:t>
          </a:r>
          <a:endParaRPr lang="ru-RU" dirty="0"/>
        </a:p>
      </dgm:t>
    </dgm:pt>
    <dgm:pt modelId="{283FBF71-C02A-44EA-8C3A-6BAD3B6B3EA6}" type="parTrans" cxnId="{4159D58C-70E1-4073-A291-60BDF399A59B}">
      <dgm:prSet/>
      <dgm:spPr/>
      <dgm:t>
        <a:bodyPr/>
        <a:lstStyle/>
        <a:p>
          <a:endParaRPr lang="ru-RU"/>
        </a:p>
      </dgm:t>
    </dgm:pt>
    <dgm:pt modelId="{3F548404-9DC4-4D78-AED7-D9571331CBCD}" type="sibTrans" cxnId="{4159D58C-70E1-4073-A291-60BDF399A59B}">
      <dgm:prSet/>
      <dgm:spPr/>
      <dgm:t>
        <a:bodyPr/>
        <a:lstStyle/>
        <a:p>
          <a:endParaRPr lang="ru-RU"/>
        </a:p>
      </dgm:t>
    </dgm:pt>
    <dgm:pt modelId="{95649622-9C96-495A-B24B-5658EFFCB64E}">
      <dgm:prSet phldrT="[Текст]"/>
      <dgm:spPr/>
      <dgm:t>
        <a:bodyPr/>
        <a:lstStyle/>
        <a:p>
          <a:endParaRPr lang="ru-RU" dirty="0"/>
        </a:p>
      </dgm:t>
    </dgm:pt>
    <dgm:pt modelId="{4C83917E-A002-46A2-AFB4-4C6FFE78DD78}" type="parTrans" cxnId="{CDC992CC-648D-47FB-B936-C7BB81A85F26}">
      <dgm:prSet/>
      <dgm:spPr/>
      <dgm:t>
        <a:bodyPr/>
        <a:lstStyle/>
        <a:p>
          <a:endParaRPr lang="ru-RU"/>
        </a:p>
      </dgm:t>
    </dgm:pt>
    <dgm:pt modelId="{C10BDAFC-E48A-434F-986D-C5805B685ED7}" type="sibTrans" cxnId="{CDC992CC-648D-47FB-B936-C7BB81A85F26}">
      <dgm:prSet/>
      <dgm:spPr/>
      <dgm:t>
        <a:bodyPr/>
        <a:lstStyle/>
        <a:p>
          <a:endParaRPr lang="ru-RU"/>
        </a:p>
      </dgm:t>
    </dgm:pt>
    <dgm:pt modelId="{AA19ACBC-5CB4-4C9C-ABB5-BE78810055AF}" type="pres">
      <dgm:prSet presAssocID="{DBBADD3C-487D-4525-BFCA-8971038B8C58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ED3C5E40-72C3-4685-84FC-C915B130B0C1}" type="pres">
      <dgm:prSet presAssocID="{48BB0389-B936-4AC7-A537-1BD8F460DBD4}" presName="linNode" presStyleCnt="0"/>
      <dgm:spPr/>
    </dgm:pt>
    <dgm:pt modelId="{41D77ADE-D1F1-4FD4-95ED-E1508BC9DF8B}" type="pres">
      <dgm:prSet presAssocID="{48BB0389-B936-4AC7-A537-1BD8F460DBD4}" presName="parentText" presStyleLbl="node1" presStyleIdx="0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239BD11-6A76-4DC8-9369-A4C8138D46F7}" type="pres">
      <dgm:prSet presAssocID="{48BB0389-B936-4AC7-A537-1BD8F460DBD4}" presName="descendantText" presStyleLbl="alignAccFollowNode1" presStyleIdx="0" presStyleCnt="4" custScaleY="12383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AA04602-F670-4C4F-BFE9-D7CAA0A6DE55}" type="pres">
      <dgm:prSet presAssocID="{9E2BF066-ED4F-4EBF-94DF-573B73212B14}" presName="sp" presStyleCnt="0"/>
      <dgm:spPr/>
    </dgm:pt>
    <dgm:pt modelId="{50485890-EDA4-4490-BD52-5C9D4B347DF5}" type="pres">
      <dgm:prSet presAssocID="{A4A2B015-389C-400E-8DC3-EBF1594333A1}" presName="linNode" presStyleCnt="0"/>
      <dgm:spPr/>
    </dgm:pt>
    <dgm:pt modelId="{D02CCA5E-1F8E-42C8-A18C-37058D53E088}" type="pres">
      <dgm:prSet presAssocID="{A4A2B015-389C-400E-8DC3-EBF1594333A1}" presName="parentText" presStyleLbl="node1" presStyleIdx="1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1537584-87AD-4DD5-9D0F-3FEC5F4CD525}" type="pres">
      <dgm:prSet presAssocID="{A4A2B015-389C-400E-8DC3-EBF1594333A1}" presName="descendantText" presStyleLbl="alignAccFollowNode1" presStyleIdx="1" presStyleCnt="4" custScaleY="11582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30FFDF6-5074-46AB-8220-1BB05CBC81E5}" type="pres">
      <dgm:prSet presAssocID="{EC402B1A-0D95-405F-85B9-5AD17E522025}" presName="sp" presStyleCnt="0"/>
      <dgm:spPr/>
    </dgm:pt>
    <dgm:pt modelId="{3EABBEEC-1EEB-42B2-8B80-F568BC28729A}" type="pres">
      <dgm:prSet presAssocID="{4D4E7BB8-5DE0-45B9-B726-21F65181A56B}" presName="linNode" presStyleCnt="0"/>
      <dgm:spPr/>
    </dgm:pt>
    <dgm:pt modelId="{2A673E4E-59C7-4639-8B0E-2492BA8F1352}" type="pres">
      <dgm:prSet presAssocID="{4D4E7BB8-5DE0-45B9-B726-21F65181A56B}" presName="parentText" presStyleLbl="node1" presStyleIdx="2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2A6A758-53DB-4254-8243-0F77AA86C4A0}" type="pres">
      <dgm:prSet presAssocID="{4D4E7BB8-5DE0-45B9-B726-21F65181A56B}" presName="descendantText" presStyleLbl="alignAccFollowNode1" presStyleIdx="2" presStyleCnt="4" custScaleY="12594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9314CF2-B0FE-456B-A14E-ADCBC4F7F250}" type="pres">
      <dgm:prSet presAssocID="{0188598C-064F-420C-A15F-F1DD879D247A}" presName="sp" presStyleCnt="0"/>
      <dgm:spPr/>
    </dgm:pt>
    <dgm:pt modelId="{4DB3D799-8CAB-4DEE-B12F-3C4E1AACE417}" type="pres">
      <dgm:prSet presAssocID="{7D2CAC4B-CDE6-4293-885A-13C807F16CAB}" presName="linNode" presStyleCnt="0"/>
      <dgm:spPr/>
    </dgm:pt>
    <dgm:pt modelId="{CDDB4816-281D-48AC-8772-4C87C8E75893}" type="pres">
      <dgm:prSet presAssocID="{7D2CAC4B-CDE6-4293-885A-13C807F16CAB}" presName="parentText" presStyleLbl="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BAF525E-A724-408D-B08C-111F8ADAB4E2}" type="pres">
      <dgm:prSet presAssocID="{7D2CAC4B-CDE6-4293-885A-13C807F16CAB}" presName="descendantText" presStyleLbl="alignAccFollowNode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C508EBB2-C351-4604-A642-6C10A4449D4B}" srcId="{DBBADD3C-487D-4525-BFCA-8971038B8C58}" destId="{48BB0389-B936-4AC7-A537-1BD8F460DBD4}" srcOrd="0" destOrd="0" parTransId="{E7F4DDAF-9A92-4520-851E-3EA79BE0E3A5}" sibTransId="{9E2BF066-ED4F-4EBF-94DF-573B73212B14}"/>
    <dgm:cxn modelId="{9CABEA72-1FB1-4999-9636-1D47AABD3883}" srcId="{DBBADD3C-487D-4525-BFCA-8971038B8C58}" destId="{4D4E7BB8-5DE0-45B9-B726-21F65181A56B}" srcOrd="2" destOrd="0" parTransId="{90247A13-9305-4E91-AFAF-7F43E8EEE6C2}" sibTransId="{0188598C-064F-420C-A15F-F1DD879D247A}"/>
    <dgm:cxn modelId="{7619AD0E-3829-4467-BA87-51CC48395F46}" type="presOf" srcId="{CB7AD908-B1B9-4789-93FD-8C66CB64D589}" destId="{A2A6A758-53DB-4254-8243-0F77AA86C4A0}" srcOrd="0" destOrd="0" presId="urn:microsoft.com/office/officeart/2005/8/layout/vList5"/>
    <dgm:cxn modelId="{1754BA8D-91C7-448B-AAA8-442057972864}" type="presOf" srcId="{E13D5249-DE60-4DF0-BEE0-88DE8C1EB091}" destId="{31537584-87AD-4DD5-9D0F-3FEC5F4CD525}" srcOrd="0" destOrd="0" presId="urn:microsoft.com/office/officeart/2005/8/layout/vList5"/>
    <dgm:cxn modelId="{E3789050-DB65-4E2A-8318-B4A667D38A3D}" type="presOf" srcId="{95649622-9C96-495A-B24B-5658EFFCB64E}" destId="{A2A6A758-53DB-4254-8243-0F77AA86C4A0}" srcOrd="0" destOrd="1" presId="urn:microsoft.com/office/officeart/2005/8/layout/vList5"/>
    <dgm:cxn modelId="{01108CB4-4BC8-4DE2-B944-503E7AD73824}" type="presOf" srcId="{7AD0BEFE-DB69-40FA-9A01-AB0467BDA890}" destId="{3239BD11-6A76-4DC8-9369-A4C8138D46F7}" srcOrd="0" destOrd="0" presId="urn:microsoft.com/office/officeart/2005/8/layout/vList5"/>
    <dgm:cxn modelId="{6EB28530-74CC-4CC0-B795-CB30B5BECDD2}" type="presOf" srcId="{DBBADD3C-487D-4525-BFCA-8971038B8C58}" destId="{AA19ACBC-5CB4-4C9C-ABB5-BE78810055AF}" srcOrd="0" destOrd="0" presId="urn:microsoft.com/office/officeart/2005/8/layout/vList5"/>
    <dgm:cxn modelId="{4159D58C-70E1-4073-A291-60BDF399A59B}" srcId="{7D2CAC4B-CDE6-4293-885A-13C807F16CAB}" destId="{4D20D8B5-753C-4EB6-9F42-6A909622C9C0}" srcOrd="0" destOrd="0" parTransId="{283FBF71-C02A-44EA-8C3A-6BAD3B6B3EA6}" sibTransId="{3F548404-9DC4-4D78-AED7-D9571331CBCD}"/>
    <dgm:cxn modelId="{50103475-8AA9-4FA0-995E-3176D795D34E}" type="presOf" srcId="{A4A2B015-389C-400E-8DC3-EBF1594333A1}" destId="{D02CCA5E-1F8E-42C8-A18C-37058D53E088}" srcOrd="0" destOrd="0" presId="urn:microsoft.com/office/officeart/2005/8/layout/vList5"/>
    <dgm:cxn modelId="{FAC30179-1094-40D6-9C24-A020F0ADD476}" type="presOf" srcId="{4D4E7BB8-5DE0-45B9-B726-21F65181A56B}" destId="{2A673E4E-59C7-4639-8B0E-2492BA8F1352}" srcOrd="0" destOrd="0" presId="urn:microsoft.com/office/officeart/2005/8/layout/vList5"/>
    <dgm:cxn modelId="{0699AC15-B59F-41C5-B1C6-6A29D97B2203}" type="presOf" srcId="{7D2CAC4B-CDE6-4293-885A-13C807F16CAB}" destId="{CDDB4816-281D-48AC-8772-4C87C8E75893}" srcOrd="0" destOrd="0" presId="urn:microsoft.com/office/officeart/2005/8/layout/vList5"/>
    <dgm:cxn modelId="{669295F7-E019-4EF9-9B5A-1BFD52840772}" srcId="{A4A2B015-389C-400E-8DC3-EBF1594333A1}" destId="{E13D5249-DE60-4DF0-BEE0-88DE8C1EB091}" srcOrd="0" destOrd="0" parTransId="{47DF19C8-C066-45B7-B375-10006F7C0BE6}" sibTransId="{CFB382CE-472D-44DF-A018-AC8AECD0D713}"/>
    <dgm:cxn modelId="{CDC992CC-648D-47FB-B936-C7BB81A85F26}" srcId="{4D4E7BB8-5DE0-45B9-B726-21F65181A56B}" destId="{95649622-9C96-495A-B24B-5658EFFCB64E}" srcOrd="1" destOrd="0" parTransId="{4C83917E-A002-46A2-AFB4-4C6FFE78DD78}" sibTransId="{C10BDAFC-E48A-434F-986D-C5805B685ED7}"/>
    <dgm:cxn modelId="{5E1F0F58-B386-4503-A487-FCBA8A7766A8}" srcId="{4D4E7BB8-5DE0-45B9-B726-21F65181A56B}" destId="{CB7AD908-B1B9-4789-93FD-8C66CB64D589}" srcOrd="0" destOrd="0" parTransId="{2711C663-DD2A-402F-9CCF-3D10E75EE0A4}" sibTransId="{737FA4D7-4EC1-4357-846B-EF24F8502405}"/>
    <dgm:cxn modelId="{7D9EBF97-C686-4318-A4D1-0D6185AE2564}" srcId="{DBBADD3C-487D-4525-BFCA-8971038B8C58}" destId="{A4A2B015-389C-400E-8DC3-EBF1594333A1}" srcOrd="1" destOrd="0" parTransId="{59BA26DD-A2B0-4D02-B8C1-9BEDCB8AB4B6}" sibTransId="{EC402B1A-0D95-405F-85B9-5AD17E522025}"/>
    <dgm:cxn modelId="{4E168A4C-BEFB-4300-8893-984BCA0DBA50}" srcId="{48BB0389-B936-4AC7-A537-1BD8F460DBD4}" destId="{7AD0BEFE-DB69-40FA-9A01-AB0467BDA890}" srcOrd="0" destOrd="0" parTransId="{D14B5160-B474-4FC5-AA37-9F3E8B4EAC1F}" sibTransId="{91C52856-3C26-4021-A07F-7C042FCD136E}"/>
    <dgm:cxn modelId="{C6FAA53C-94AB-4901-8E46-38AA0BDF3B79}" srcId="{DBBADD3C-487D-4525-BFCA-8971038B8C58}" destId="{7D2CAC4B-CDE6-4293-885A-13C807F16CAB}" srcOrd="3" destOrd="0" parTransId="{C558D494-E2CC-4114-A8BE-FC6875EF7281}" sibTransId="{D6930458-0AB1-4068-BC2A-7AAB0AE54CC1}"/>
    <dgm:cxn modelId="{9CA05AAE-BF8E-45E8-A7E4-FBA5C1DAB9BC}" type="presOf" srcId="{48BB0389-B936-4AC7-A537-1BD8F460DBD4}" destId="{41D77ADE-D1F1-4FD4-95ED-E1508BC9DF8B}" srcOrd="0" destOrd="0" presId="urn:microsoft.com/office/officeart/2005/8/layout/vList5"/>
    <dgm:cxn modelId="{A852597E-BC2E-467C-AFA9-F9C0CEB4E9F5}" type="presOf" srcId="{4D20D8B5-753C-4EB6-9F42-6A909622C9C0}" destId="{FBAF525E-A724-408D-B08C-111F8ADAB4E2}" srcOrd="0" destOrd="0" presId="urn:microsoft.com/office/officeart/2005/8/layout/vList5"/>
    <dgm:cxn modelId="{66B9A4AA-4F59-42D7-B3D8-BB8AFEF5F36B}" type="presParOf" srcId="{AA19ACBC-5CB4-4C9C-ABB5-BE78810055AF}" destId="{ED3C5E40-72C3-4685-84FC-C915B130B0C1}" srcOrd="0" destOrd="0" presId="urn:microsoft.com/office/officeart/2005/8/layout/vList5"/>
    <dgm:cxn modelId="{B3F31A94-DE77-4C87-BC34-DFC268E65170}" type="presParOf" srcId="{ED3C5E40-72C3-4685-84FC-C915B130B0C1}" destId="{41D77ADE-D1F1-4FD4-95ED-E1508BC9DF8B}" srcOrd="0" destOrd="0" presId="urn:microsoft.com/office/officeart/2005/8/layout/vList5"/>
    <dgm:cxn modelId="{B23603F7-4DC2-45B1-B8DD-A9F545D673B2}" type="presParOf" srcId="{ED3C5E40-72C3-4685-84FC-C915B130B0C1}" destId="{3239BD11-6A76-4DC8-9369-A4C8138D46F7}" srcOrd="1" destOrd="0" presId="urn:microsoft.com/office/officeart/2005/8/layout/vList5"/>
    <dgm:cxn modelId="{8A251DAA-B80B-4754-A207-007ED0285A16}" type="presParOf" srcId="{AA19ACBC-5CB4-4C9C-ABB5-BE78810055AF}" destId="{6AA04602-F670-4C4F-BFE9-D7CAA0A6DE55}" srcOrd="1" destOrd="0" presId="urn:microsoft.com/office/officeart/2005/8/layout/vList5"/>
    <dgm:cxn modelId="{C00F280A-006D-470E-B300-0D717B328010}" type="presParOf" srcId="{AA19ACBC-5CB4-4C9C-ABB5-BE78810055AF}" destId="{50485890-EDA4-4490-BD52-5C9D4B347DF5}" srcOrd="2" destOrd="0" presId="urn:microsoft.com/office/officeart/2005/8/layout/vList5"/>
    <dgm:cxn modelId="{E7D7F8A1-2924-43E4-B7B0-1A5C4FCBB9E4}" type="presParOf" srcId="{50485890-EDA4-4490-BD52-5C9D4B347DF5}" destId="{D02CCA5E-1F8E-42C8-A18C-37058D53E088}" srcOrd="0" destOrd="0" presId="urn:microsoft.com/office/officeart/2005/8/layout/vList5"/>
    <dgm:cxn modelId="{192C860A-CBE3-4A6D-957B-2D6A651E3054}" type="presParOf" srcId="{50485890-EDA4-4490-BD52-5C9D4B347DF5}" destId="{31537584-87AD-4DD5-9D0F-3FEC5F4CD525}" srcOrd="1" destOrd="0" presId="urn:microsoft.com/office/officeart/2005/8/layout/vList5"/>
    <dgm:cxn modelId="{13C1452B-D44D-40D1-BE7E-648FE5B2AA72}" type="presParOf" srcId="{AA19ACBC-5CB4-4C9C-ABB5-BE78810055AF}" destId="{430FFDF6-5074-46AB-8220-1BB05CBC81E5}" srcOrd="3" destOrd="0" presId="urn:microsoft.com/office/officeart/2005/8/layout/vList5"/>
    <dgm:cxn modelId="{9F0FD0CE-5340-4FE3-AD81-CBBE0B286E47}" type="presParOf" srcId="{AA19ACBC-5CB4-4C9C-ABB5-BE78810055AF}" destId="{3EABBEEC-1EEB-42B2-8B80-F568BC28729A}" srcOrd="4" destOrd="0" presId="urn:microsoft.com/office/officeart/2005/8/layout/vList5"/>
    <dgm:cxn modelId="{6083BB33-40F5-4669-9898-090823B9AE18}" type="presParOf" srcId="{3EABBEEC-1EEB-42B2-8B80-F568BC28729A}" destId="{2A673E4E-59C7-4639-8B0E-2492BA8F1352}" srcOrd="0" destOrd="0" presId="urn:microsoft.com/office/officeart/2005/8/layout/vList5"/>
    <dgm:cxn modelId="{80D51FD4-CCD1-4B6D-9782-DCAB24958656}" type="presParOf" srcId="{3EABBEEC-1EEB-42B2-8B80-F568BC28729A}" destId="{A2A6A758-53DB-4254-8243-0F77AA86C4A0}" srcOrd="1" destOrd="0" presId="urn:microsoft.com/office/officeart/2005/8/layout/vList5"/>
    <dgm:cxn modelId="{7B9ACABF-65E9-4804-817F-F92BA812AA6C}" type="presParOf" srcId="{AA19ACBC-5CB4-4C9C-ABB5-BE78810055AF}" destId="{89314CF2-B0FE-456B-A14E-ADCBC4F7F250}" srcOrd="5" destOrd="0" presId="urn:microsoft.com/office/officeart/2005/8/layout/vList5"/>
    <dgm:cxn modelId="{5276BA45-4C7D-475C-953B-1C201993A749}" type="presParOf" srcId="{AA19ACBC-5CB4-4C9C-ABB5-BE78810055AF}" destId="{4DB3D799-8CAB-4DEE-B12F-3C4E1AACE417}" srcOrd="6" destOrd="0" presId="urn:microsoft.com/office/officeart/2005/8/layout/vList5"/>
    <dgm:cxn modelId="{92B1907B-531A-456C-9554-7E8FDD6F13AC}" type="presParOf" srcId="{4DB3D799-8CAB-4DEE-B12F-3C4E1AACE417}" destId="{CDDB4816-281D-48AC-8772-4C87C8E75893}" srcOrd="0" destOrd="0" presId="urn:microsoft.com/office/officeart/2005/8/layout/vList5"/>
    <dgm:cxn modelId="{EF559398-FBAF-4849-96C4-B9EC88B4A3F0}" type="presParOf" srcId="{4DB3D799-8CAB-4DEE-B12F-3C4E1AACE417}" destId="{FBAF525E-A724-408D-B08C-111F8ADAB4E2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3467650-41E4-43D5-BC6C-DD06D095F7AD}" type="doc">
      <dgm:prSet loTypeId="urn:microsoft.com/office/officeart/2005/8/layout/vList5" loCatId="list" qsTypeId="urn:microsoft.com/office/officeart/2005/8/quickstyle/simple1" qsCatId="simple" csTypeId="urn:microsoft.com/office/officeart/2005/8/colors/accent1_5" csCatId="accent1" phldr="1"/>
      <dgm:spPr/>
      <dgm:t>
        <a:bodyPr/>
        <a:lstStyle/>
        <a:p>
          <a:endParaRPr lang="ru-RU"/>
        </a:p>
      </dgm:t>
    </dgm:pt>
    <dgm:pt modelId="{624C8DDA-1911-4EF2-B2AD-A4D34666EF0A}">
      <dgm:prSet phldrT="[Текст]" custT="1"/>
      <dgm:spPr/>
      <dgm:t>
        <a:bodyPr/>
        <a:lstStyle/>
        <a:p>
          <a:r>
            <a:rPr lang="ru-RU" sz="4000" dirty="0" smtClean="0"/>
            <a:t>к 6 годам</a:t>
          </a:r>
          <a:endParaRPr lang="ru-RU" sz="4000" dirty="0"/>
        </a:p>
      </dgm:t>
    </dgm:pt>
    <dgm:pt modelId="{BDB4945F-F70A-4417-93C3-52B33C7A99C2}" type="parTrans" cxnId="{91283D0A-2EA1-4F8D-9BD2-E10EBD45D9CB}">
      <dgm:prSet/>
      <dgm:spPr/>
      <dgm:t>
        <a:bodyPr/>
        <a:lstStyle/>
        <a:p>
          <a:endParaRPr lang="ru-RU"/>
        </a:p>
      </dgm:t>
    </dgm:pt>
    <dgm:pt modelId="{660DA91F-8F9C-48D1-94F2-A3D28BDD72ED}" type="sibTrans" cxnId="{91283D0A-2EA1-4F8D-9BD2-E10EBD45D9CB}">
      <dgm:prSet/>
      <dgm:spPr/>
      <dgm:t>
        <a:bodyPr/>
        <a:lstStyle/>
        <a:p>
          <a:endParaRPr lang="ru-RU"/>
        </a:p>
      </dgm:t>
    </dgm:pt>
    <dgm:pt modelId="{DCDE416B-1A94-48A7-A8A7-934D78070F61}">
      <dgm:prSet phldrT="[Текст]"/>
      <dgm:spPr/>
      <dgm:t>
        <a:bodyPr/>
        <a:lstStyle/>
        <a:p>
          <a:r>
            <a:rPr lang="ru-RU" dirty="0" smtClean="0"/>
            <a:t>ребенок использует накопленный художественно-творческой опыт в самостоятельной деятельности, с желанием участвует в культурно-досуговой деятельности (праздниках, развлечениях и др.);</a:t>
          </a:r>
          <a:endParaRPr lang="ru-RU" dirty="0"/>
        </a:p>
      </dgm:t>
    </dgm:pt>
    <dgm:pt modelId="{4D1DB6CE-A387-4CBF-BAD4-9501022E5625}" type="parTrans" cxnId="{43CBD64D-CB40-4CA7-A1B9-DAF860BADFD7}">
      <dgm:prSet/>
      <dgm:spPr/>
      <dgm:t>
        <a:bodyPr/>
        <a:lstStyle/>
        <a:p>
          <a:endParaRPr lang="ru-RU"/>
        </a:p>
      </dgm:t>
    </dgm:pt>
    <dgm:pt modelId="{FE85180E-824C-403E-B9FB-3AC1E72E5431}" type="sibTrans" cxnId="{43CBD64D-CB40-4CA7-A1B9-DAF860BADFD7}">
      <dgm:prSet/>
      <dgm:spPr/>
      <dgm:t>
        <a:bodyPr/>
        <a:lstStyle/>
        <a:p>
          <a:endParaRPr lang="ru-RU"/>
        </a:p>
      </dgm:t>
    </dgm:pt>
    <dgm:pt modelId="{FA124C48-FFEF-4EBE-9D2F-0FD6FECF56E7}">
      <dgm:prSet phldrT="[Текст]" custT="1"/>
      <dgm:spPr/>
      <dgm:t>
        <a:bodyPr/>
        <a:lstStyle/>
        <a:p>
          <a:r>
            <a:rPr lang="ru-RU" sz="4000" dirty="0" smtClean="0"/>
            <a:t>к 7 годам</a:t>
          </a:r>
          <a:endParaRPr lang="ru-RU" sz="4000" dirty="0"/>
        </a:p>
      </dgm:t>
    </dgm:pt>
    <dgm:pt modelId="{318B767A-F3A5-45DC-B9F1-169A6EA8FF58}" type="parTrans" cxnId="{307B35B0-653B-4CA1-9E74-E50BC58B0BB1}">
      <dgm:prSet/>
      <dgm:spPr/>
      <dgm:t>
        <a:bodyPr/>
        <a:lstStyle/>
        <a:p>
          <a:endParaRPr lang="ru-RU"/>
        </a:p>
      </dgm:t>
    </dgm:pt>
    <dgm:pt modelId="{16ECED36-4F7E-483A-AF55-13718CC4A82B}" type="sibTrans" cxnId="{307B35B0-653B-4CA1-9E74-E50BC58B0BB1}">
      <dgm:prSet/>
      <dgm:spPr/>
      <dgm:t>
        <a:bodyPr/>
        <a:lstStyle/>
        <a:p>
          <a:endParaRPr lang="ru-RU"/>
        </a:p>
      </dgm:t>
    </dgm:pt>
    <dgm:pt modelId="{92A3CB46-C951-40F6-9AD8-1636B8F3DD74}">
      <dgm:prSet phldrT="[Текст]"/>
      <dgm:spPr/>
      <dgm:t>
        <a:bodyPr/>
        <a:lstStyle/>
        <a:p>
          <a:r>
            <a:rPr lang="ru-RU" dirty="0" smtClean="0"/>
            <a:t>ребенок выражает интерес к культурным традициям народа в процессе знакомства с различными видами и жанрами искусства; обладает начальными знаниями об искусстве;</a:t>
          </a:r>
          <a:endParaRPr lang="ru-RU" dirty="0"/>
        </a:p>
      </dgm:t>
    </dgm:pt>
    <dgm:pt modelId="{33070B7F-AAD6-4B20-A731-866B0430C29E}" type="parTrans" cxnId="{301FCC58-EF43-4EF5-900F-4BF49603CD39}">
      <dgm:prSet/>
      <dgm:spPr/>
      <dgm:t>
        <a:bodyPr/>
        <a:lstStyle/>
        <a:p>
          <a:endParaRPr lang="ru-RU"/>
        </a:p>
      </dgm:t>
    </dgm:pt>
    <dgm:pt modelId="{A5F733AC-00EC-4F45-8984-79BC6E7072B3}" type="sibTrans" cxnId="{301FCC58-EF43-4EF5-900F-4BF49603CD39}">
      <dgm:prSet/>
      <dgm:spPr/>
      <dgm:t>
        <a:bodyPr/>
        <a:lstStyle/>
        <a:p>
          <a:endParaRPr lang="ru-RU"/>
        </a:p>
      </dgm:t>
    </dgm:pt>
    <dgm:pt modelId="{D19C8F21-4D75-4B47-86F4-811C318BC13E}">
      <dgm:prSet/>
      <dgm:spPr/>
      <dgm:t>
        <a:bodyPr/>
        <a:lstStyle/>
        <a:p>
          <a:r>
            <a:rPr lang="ru-RU" dirty="0" smtClean="0"/>
            <a:t>ребенок проявляет интерес и/или с желанием занимается музыкальной, изобразительной, театрализованной деятельностью; различает виды, жанры, формы в музыке, изобразительном и театральном искусстве; проявляет музыкальные и художественно-творческие способности;</a:t>
          </a:r>
          <a:endParaRPr lang="ru-RU" dirty="0"/>
        </a:p>
      </dgm:t>
    </dgm:pt>
    <dgm:pt modelId="{E05DA1DD-8503-4176-BDEE-A85F8A63FEAD}" type="parTrans" cxnId="{11064A92-404D-4AFE-B695-845E2943093D}">
      <dgm:prSet/>
      <dgm:spPr/>
      <dgm:t>
        <a:bodyPr/>
        <a:lstStyle/>
        <a:p>
          <a:endParaRPr lang="ru-RU"/>
        </a:p>
      </dgm:t>
    </dgm:pt>
    <dgm:pt modelId="{73D4CF72-E827-424F-8D12-85A603AAC007}" type="sibTrans" cxnId="{11064A92-404D-4AFE-B695-845E2943093D}">
      <dgm:prSet/>
      <dgm:spPr/>
      <dgm:t>
        <a:bodyPr/>
        <a:lstStyle/>
        <a:p>
          <a:endParaRPr lang="ru-RU"/>
        </a:p>
      </dgm:t>
    </dgm:pt>
    <dgm:pt modelId="{86B962B9-D6F3-44A1-BD6E-8E2F7BCBC6CD}">
      <dgm:prSet/>
      <dgm:spPr/>
      <dgm:t>
        <a:bodyPr/>
        <a:lstStyle/>
        <a:p>
          <a:r>
            <a:rPr lang="ru-RU" dirty="0" smtClean="0"/>
            <a:t>ребенок принимает активное участие в праздничных программах и их подготовке; взаимодействует со всеми участниками культурно-досуговых мероприятий</a:t>
          </a:r>
          <a:endParaRPr lang="ru-RU" dirty="0"/>
        </a:p>
      </dgm:t>
    </dgm:pt>
    <dgm:pt modelId="{BA8F2ACD-5B58-4858-A362-8F3815F3093A}" type="parTrans" cxnId="{DAD9E0F5-EE14-4857-85E9-9950BA927AC2}">
      <dgm:prSet/>
      <dgm:spPr/>
      <dgm:t>
        <a:bodyPr/>
        <a:lstStyle/>
        <a:p>
          <a:endParaRPr lang="ru-RU"/>
        </a:p>
      </dgm:t>
    </dgm:pt>
    <dgm:pt modelId="{18F2006A-24EE-444E-AE6F-DB05E874256C}" type="sibTrans" cxnId="{DAD9E0F5-EE14-4857-85E9-9950BA927AC2}">
      <dgm:prSet/>
      <dgm:spPr/>
      <dgm:t>
        <a:bodyPr/>
        <a:lstStyle/>
        <a:p>
          <a:endParaRPr lang="ru-RU"/>
        </a:p>
      </dgm:t>
    </dgm:pt>
    <dgm:pt modelId="{EDADB71C-1D0E-4B1D-BF05-0084371BC318}">
      <dgm:prSet/>
      <dgm:spPr/>
      <dgm:t>
        <a:bodyPr/>
        <a:lstStyle/>
        <a:p>
          <a:r>
            <a:rPr lang="ru-RU" dirty="0" smtClean="0"/>
            <a:t>ребенок владеет умениями, навыками и средствами художественной выразительности в различных видах деятельности и искусства; использует различные технические приемы в свободной художественной деятельности;</a:t>
          </a:r>
          <a:endParaRPr lang="ru-RU" dirty="0"/>
        </a:p>
      </dgm:t>
    </dgm:pt>
    <dgm:pt modelId="{E3F5D3F4-9B81-4FDC-BFAC-7871CB53B13E}" type="parTrans" cxnId="{B5FC3FA4-0E88-409A-B282-79ACEA5A5444}">
      <dgm:prSet/>
      <dgm:spPr/>
      <dgm:t>
        <a:bodyPr/>
        <a:lstStyle/>
        <a:p>
          <a:endParaRPr lang="ru-RU"/>
        </a:p>
      </dgm:t>
    </dgm:pt>
    <dgm:pt modelId="{0CB8562B-BD39-4D8D-9593-2B45AC1BD5C6}" type="sibTrans" cxnId="{B5FC3FA4-0E88-409A-B282-79ACEA5A5444}">
      <dgm:prSet/>
      <dgm:spPr/>
      <dgm:t>
        <a:bodyPr/>
        <a:lstStyle/>
        <a:p>
          <a:endParaRPr lang="ru-RU"/>
        </a:p>
      </dgm:t>
    </dgm:pt>
    <dgm:pt modelId="{6FC0AD88-22EA-4523-AD2A-E2B0B7A12113}">
      <dgm:prSet/>
      <dgm:spPr/>
      <dgm:t>
        <a:bodyPr/>
        <a:lstStyle/>
        <a:p>
          <a:r>
            <a:rPr lang="ru-RU" dirty="0" smtClean="0"/>
            <a:t>ребенок участвует в создании индивидуальных и коллективных творческих работ, тематических композиций к праздничным утренникам и развлечениям</a:t>
          </a:r>
          <a:endParaRPr lang="ru-RU" dirty="0"/>
        </a:p>
      </dgm:t>
    </dgm:pt>
    <dgm:pt modelId="{F98A1129-7F51-46BB-B0AC-CA660DEA1D2C}" type="parTrans" cxnId="{C6418675-DCA7-4F66-9DA4-359EDC5950C9}">
      <dgm:prSet/>
      <dgm:spPr/>
      <dgm:t>
        <a:bodyPr/>
        <a:lstStyle/>
        <a:p>
          <a:endParaRPr lang="ru-RU"/>
        </a:p>
      </dgm:t>
    </dgm:pt>
    <dgm:pt modelId="{97C4A666-19E1-40F8-A3CC-49BFCDEFB724}" type="sibTrans" cxnId="{C6418675-DCA7-4F66-9DA4-359EDC5950C9}">
      <dgm:prSet/>
      <dgm:spPr/>
      <dgm:t>
        <a:bodyPr/>
        <a:lstStyle/>
        <a:p>
          <a:endParaRPr lang="ru-RU"/>
        </a:p>
      </dgm:t>
    </dgm:pt>
    <dgm:pt modelId="{71248987-4C03-446B-9E12-FDABF0726E9F}" type="pres">
      <dgm:prSet presAssocID="{63467650-41E4-43D5-BC6C-DD06D095F7AD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AFB4CF12-0798-44F7-9990-148494CFC36F}" type="pres">
      <dgm:prSet presAssocID="{624C8DDA-1911-4EF2-B2AD-A4D34666EF0A}" presName="linNode" presStyleCnt="0"/>
      <dgm:spPr/>
    </dgm:pt>
    <dgm:pt modelId="{418C69F3-DF9B-4CE2-B81C-37C9B2A00972}" type="pres">
      <dgm:prSet presAssocID="{624C8DDA-1911-4EF2-B2AD-A4D34666EF0A}" presName="parentText" presStyleLbl="node1" presStyleIdx="0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529B545-7A28-4709-89CD-BEF306C3C640}" type="pres">
      <dgm:prSet presAssocID="{624C8DDA-1911-4EF2-B2AD-A4D34666EF0A}" presName="descendantText" presStyleLbl="alignAccFollowNode1" presStyleIdx="0" presStyleCnt="2" custScaleY="12279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5B45208-FED6-4D5C-9453-83D9EF2740D5}" type="pres">
      <dgm:prSet presAssocID="{660DA91F-8F9C-48D1-94F2-A3D28BDD72ED}" presName="sp" presStyleCnt="0"/>
      <dgm:spPr/>
    </dgm:pt>
    <dgm:pt modelId="{40D317BD-127A-46C2-B9E3-393E03629436}" type="pres">
      <dgm:prSet presAssocID="{FA124C48-FFEF-4EBE-9D2F-0FD6FECF56E7}" presName="linNode" presStyleCnt="0"/>
      <dgm:spPr/>
    </dgm:pt>
    <dgm:pt modelId="{39E68CF4-6F09-4790-B682-84622162DF4A}" type="pres">
      <dgm:prSet presAssocID="{FA124C48-FFEF-4EBE-9D2F-0FD6FECF56E7}" presName="parentText" presStyleLbl="node1" presStyleIdx="1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BC7F7AB-0774-43E5-8C7C-215992347602}" type="pres">
      <dgm:prSet presAssocID="{FA124C48-FFEF-4EBE-9D2F-0FD6FECF56E7}" presName="descendantText" presStyleLbl="alignAccFollowNode1" presStyleIdx="1" presStyleCnt="2" custScaleY="12100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307B35B0-653B-4CA1-9E74-E50BC58B0BB1}" srcId="{63467650-41E4-43D5-BC6C-DD06D095F7AD}" destId="{FA124C48-FFEF-4EBE-9D2F-0FD6FECF56E7}" srcOrd="1" destOrd="0" parTransId="{318B767A-F3A5-45DC-B9F1-169A6EA8FF58}" sibTransId="{16ECED36-4F7E-483A-AF55-13718CC4A82B}"/>
    <dgm:cxn modelId="{91283D0A-2EA1-4F8D-9BD2-E10EBD45D9CB}" srcId="{63467650-41E4-43D5-BC6C-DD06D095F7AD}" destId="{624C8DDA-1911-4EF2-B2AD-A4D34666EF0A}" srcOrd="0" destOrd="0" parTransId="{BDB4945F-F70A-4417-93C3-52B33C7A99C2}" sibTransId="{660DA91F-8F9C-48D1-94F2-A3D28BDD72ED}"/>
    <dgm:cxn modelId="{54525963-4D9D-4D5A-800F-95727C8B7C3C}" type="presOf" srcId="{EDADB71C-1D0E-4B1D-BF05-0084371BC318}" destId="{BBC7F7AB-0774-43E5-8C7C-215992347602}" srcOrd="0" destOrd="1" presId="urn:microsoft.com/office/officeart/2005/8/layout/vList5"/>
    <dgm:cxn modelId="{A8E476F8-9FFB-47BA-A871-67C7293BF658}" type="presOf" srcId="{DCDE416B-1A94-48A7-A8A7-934D78070F61}" destId="{1529B545-7A28-4709-89CD-BEF306C3C640}" srcOrd="0" destOrd="0" presId="urn:microsoft.com/office/officeart/2005/8/layout/vList5"/>
    <dgm:cxn modelId="{43CBD64D-CB40-4CA7-A1B9-DAF860BADFD7}" srcId="{624C8DDA-1911-4EF2-B2AD-A4D34666EF0A}" destId="{DCDE416B-1A94-48A7-A8A7-934D78070F61}" srcOrd="0" destOrd="0" parTransId="{4D1DB6CE-A387-4CBF-BAD4-9501022E5625}" sibTransId="{FE85180E-824C-403E-B9FB-3AC1E72E5431}"/>
    <dgm:cxn modelId="{11064A92-404D-4AFE-B695-845E2943093D}" srcId="{624C8DDA-1911-4EF2-B2AD-A4D34666EF0A}" destId="{D19C8F21-4D75-4B47-86F4-811C318BC13E}" srcOrd="1" destOrd="0" parTransId="{E05DA1DD-8503-4176-BDEE-A85F8A63FEAD}" sibTransId="{73D4CF72-E827-424F-8D12-85A603AAC007}"/>
    <dgm:cxn modelId="{6AD335D6-3EDD-4949-AE9F-B9E04D21A4CD}" type="presOf" srcId="{63467650-41E4-43D5-BC6C-DD06D095F7AD}" destId="{71248987-4C03-446B-9E12-FDABF0726E9F}" srcOrd="0" destOrd="0" presId="urn:microsoft.com/office/officeart/2005/8/layout/vList5"/>
    <dgm:cxn modelId="{301FCC58-EF43-4EF5-900F-4BF49603CD39}" srcId="{FA124C48-FFEF-4EBE-9D2F-0FD6FECF56E7}" destId="{92A3CB46-C951-40F6-9AD8-1636B8F3DD74}" srcOrd="0" destOrd="0" parTransId="{33070B7F-AAD6-4B20-A731-866B0430C29E}" sibTransId="{A5F733AC-00EC-4F45-8984-79BC6E7072B3}"/>
    <dgm:cxn modelId="{861A1AE3-C1D7-45EB-8585-EB796FC09536}" type="presOf" srcId="{6FC0AD88-22EA-4523-AD2A-E2B0B7A12113}" destId="{BBC7F7AB-0774-43E5-8C7C-215992347602}" srcOrd="0" destOrd="2" presId="urn:microsoft.com/office/officeart/2005/8/layout/vList5"/>
    <dgm:cxn modelId="{168D5C4E-6946-46FA-881C-0D4628591677}" type="presOf" srcId="{86B962B9-D6F3-44A1-BD6E-8E2F7BCBC6CD}" destId="{1529B545-7A28-4709-89CD-BEF306C3C640}" srcOrd="0" destOrd="2" presId="urn:microsoft.com/office/officeart/2005/8/layout/vList5"/>
    <dgm:cxn modelId="{B5FC3FA4-0E88-409A-B282-79ACEA5A5444}" srcId="{FA124C48-FFEF-4EBE-9D2F-0FD6FECF56E7}" destId="{EDADB71C-1D0E-4B1D-BF05-0084371BC318}" srcOrd="1" destOrd="0" parTransId="{E3F5D3F4-9B81-4FDC-BFAC-7871CB53B13E}" sibTransId="{0CB8562B-BD39-4D8D-9593-2B45AC1BD5C6}"/>
    <dgm:cxn modelId="{C6418675-DCA7-4F66-9DA4-359EDC5950C9}" srcId="{FA124C48-FFEF-4EBE-9D2F-0FD6FECF56E7}" destId="{6FC0AD88-22EA-4523-AD2A-E2B0B7A12113}" srcOrd="2" destOrd="0" parTransId="{F98A1129-7F51-46BB-B0AC-CA660DEA1D2C}" sibTransId="{97C4A666-19E1-40F8-A3CC-49BFCDEFB724}"/>
    <dgm:cxn modelId="{FF525DA7-11F2-4CA8-B48C-4D384F6D9DAC}" type="presOf" srcId="{FA124C48-FFEF-4EBE-9D2F-0FD6FECF56E7}" destId="{39E68CF4-6F09-4790-B682-84622162DF4A}" srcOrd="0" destOrd="0" presId="urn:microsoft.com/office/officeart/2005/8/layout/vList5"/>
    <dgm:cxn modelId="{FE1D2D3D-7C4A-4133-9CFA-723D55A8E28C}" type="presOf" srcId="{D19C8F21-4D75-4B47-86F4-811C318BC13E}" destId="{1529B545-7A28-4709-89CD-BEF306C3C640}" srcOrd="0" destOrd="1" presId="urn:microsoft.com/office/officeart/2005/8/layout/vList5"/>
    <dgm:cxn modelId="{83C5FAEE-455B-4B05-A6EB-F397E5FD210B}" type="presOf" srcId="{624C8DDA-1911-4EF2-B2AD-A4D34666EF0A}" destId="{418C69F3-DF9B-4CE2-B81C-37C9B2A00972}" srcOrd="0" destOrd="0" presId="urn:microsoft.com/office/officeart/2005/8/layout/vList5"/>
    <dgm:cxn modelId="{9C9A1543-34F9-4997-A3D6-335263F941D1}" type="presOf" srcId="{92A3CB46-C951-40F6-9AD8-1636B8F3DD74}" destId="{BBC7F7AB-0774-43E5-8C7C-215992347602}" srcOrd="0" destOrd="0" presId="urn:microsoft.com/office/officeart/2005/8/layout/vList5"/>
    <dgm:cxn modelId="{DAD9E0F5-EE14-4857-85E9-9950BA927AC2}" srcId="{624C8DDA-1911-4EF2-B2AD-A4D34666EF0A}" destId="{86B962B9-D6F3-44A1-BD6E-8E2F7BCBC6CD}" srcOrd="2" destOrd="0" parTransId="{BA8F2ACD-5B58-4858-A362-8F3815F3093A}" sibTransId="{18F2006A-24EE-444E-AE6F-DB05E874256C}"/>
    <dgm:cxn modelId="{8C5DE794-E558-4CA2-8375-4E4820201077}" type="presParOf" srcId="{71248987-4C03-446B-9E12-FDABF0726E9F}" destId="{AFB4CF12-0798-44F7-9990-148494CFC36F}" srcOrd="0" destOrd="0" presId="urn:microsoft.com/office/officeart/2005/8/layout/vList5"/>
    <dgm:cxn modelId="{300DC039-5B9B-4E87-A652-243095347DA4}" type="presParOf" srcId="{AFB4CF12-0798-44F7-9990-148494CFC36F}" destId="{418C69F3-DF9B-4CE2-B81C-37C9B2A00972}" srcOrd="0" destOrd="0" presId="urn:microsoft.com/office/officeart/2005/8/layout/vList5"/>
    <dgm:cxn modelId="{5F956FEA-E1B0-4765-968A-46CC3D11EB42}" type="presParOf" srcId="{AFB4CF12-0798-44F7-9990-148494CFC36F}" destId="{1529B545-7A28-4709-89CD-BEF306C3C640}" srcOrd="1" destOrd="0" presId="urn:microsoft.com/office/officeart/2005/8/layout/vList5"/>
    <dgm:cxn modelId="{FDA7AFA8-E0E7-4F6D-9A32-BAC8603421BD}" type="presParOf" srcId="{71248987-4C03-446B-9E12-FDABF0726E9F}" destId="{35B45208-FED6-4D5C-9453-83D9EF2740D5}" srcOrd="1" destOrd="0" presId="urn:microsoft.com/office/officeart/2005/8/layout/vList5"/>
    <dgm:cxn modelId="{CE6A69F3-11AA-4740-B875-EF63A39BCA4A}" type="presParOf" srcId="{71248987-4C03-446B-9E12-FDABF0726E9F}" destId="{40D317BD-127A-46C2-B9E3-393E03629436}" srcOrd="2" destOrd="0" presId="urn:microsoft.com/office/officeart/2005/8/layout/vList5"/>
    <dgm:cxn modelId="{BE2E390C-81C0-4EC5-B0EC-86184DE47B17}" type="presParOf" srcId="{40D317BD-127A-46C2-B9E3-393E03629436}" destId="{39E68CF4-6F09-4790-B682-84622162DF4A}" srcOrd="0" destOrd="0" presId="urn:microsoft.com/office/officeart/2005/8/layout/vList5"/>
    <dgm:cxn modelId="{F9F18FF4-060C-4387-92FF-4C5764C7E01A}" type="presParOf" srcId="{40D317BD-127A-46C2-B9E3-393E03629436}" destId="{BBC7F7AB-0774-43E5-8C7C-215992347602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239BD11-6A76-4DC8-9369-A4C8138D46F7}">
      <dsp:nvSpPr>
        <dsp:cNvPr id="0" name=""/>
        <dsp:cNvSpPr/>
      </dsp:nvSpPr>
      <dsp:spPr>
        <a:xfrm rot="5400000">
          <a:off x="7247306" y="-3066326"/>
          <a:ext cx="1275473" cy="7421217"/>
        </a:xfrm>
        <a:prstGeom prst="round2SameRect">
          <a:avLst/>
        </a:prstGeom>
        <a:solidFill>
          <a:schemeClr val="accent5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32385" rIns="64770" bIns="32385" numCol="1" spcCol="1270" anchor="ctr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700" kern="1200" dirty="0" smtClean="0"/>
            <a:t>ребенок эмоционально реагирует на музыку, пение, прислушивается к звучанию разных музыкальных инструментов</a:t>
          </a:r>
          <a:endParaRPr lang="ru-RU" sz="1700" kern="1200" dirty="0"/>
        </a:p>
      </dsp:txBody>
      <dsp:txXfrm rot="-5400000">
        <a:off x="4174435" y="68808"/>
        <a:ext cx="7358954" cy="1150947"/>
      </dsp:txXfrm>
    </dsp:sp>
    <dsp:sp modelId="{41D77ADE-D1F1-4FD4-95ED-E1508BC9DF8B}">
      <dsp:nvSpPr>
        <dsp:cNvPr id="0" name=""/>
        <dsp:cNvSpPr/>
      </dsp:nvSpPr>
      <dsp:spPr>
        <a:xfrm>
          <a:off x="0" y="535"/>
          <a:ext cx="4174434" cy="1287493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76200" rIns="152400" bIns="762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000" kern="1200" dirty="0" smtClean="0"/>
            <a:t>к 2 годам</a:t>
          </a:r>
          <a:endParaRPr lang="ru-RU" sz="4000" kern="1200" dirty="0"/>
        </a:p>
      </dsp:txBody>
      <dsp:txXfrm>
        <a:off x="62850" y="63385"/>
        <a:ext cx="4048734" cy="1161793"/>
      </dsp:txXfrm>
    </dsp:sp>
    <dsp:sp modelId="{31537584-87AD-4DD5-9D0F-3FEC5F4CD525}">
      <dsp:nvSpPr>
        <dsp:cNvPr id="0" name=""/>
        <dsp:cNvSpPr/>
      </dsp:nvSpPr>
      <dsp:spPr>
        <a:xfrm rot="5400000">
          <a:off x="7288537" y="-1714458"/>
          <a:ext cx="1193011" cy="7421217"/>
        </a:xfrm>
        <a:prstGeom prst="round2SameRect">
          <a:avLst/>
        </a:prstGeom>
        <a:solidFill>
          <a:schemeClr val="accent5">
            <a:tint val="40000"/>
            <a:alpha val="90000"/>
            <a:hueOff val="-652939"/>
            <a:satOff val="5117"/>
            <a:lumOff val="-1826"/>
            <a:alphaOff val="0"/>
          </a:schemeClr>
        </a:solidFill>
        <a:ln w="12700" cap="flat" cmpd="sng" algn="ctr">
          <a:solidFill>
            <a:schemeClr val="accent5">
              <a:tint val="40000"/>
              <a:alpha val="90000"/>
              <a:hueOff val="-652939"/>
              <a:satOff val="5117"/>
              <a:lumOff val="-1826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32385" rIns="64770" bIns="32385" numCol="1" spcCol="1270" anchor="ctr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700" kern="1200" dirty="0" smtClean="0"/>
            <a:t>ребенок с удовольствием слушает музыку, подпевает, выполняет простые танцевальные движения</a:t>
          </a:r>
          <a:endParaRPr lang="ru-RU" sz="1700" kern="1200" dirty="0"/>
        </a:p>
      </dsp:txBody>
      <dsp:txXfrm rot="-5400000">
        <a:off x="4174434" y="1457883"/>
        <a:ext cx="7362979" cy="1076535"/>
      </dsp:txXfrm>
    </dsp:sp>
    <dsp:sp modelId="{D02CCA5E-1F8E-42C8-A18C-37058D53E088}">
      <dsp:nvSpPr>
        <dsp:cNvPr id="0" name=""/>
        <dsp:cNvSpPr/>
      </dsp:nvSpPr>
      <dsp:spPr>
        <a:xfrm>
          <a:off x="0" y="1352403"/>
          <a:ext cx="4174434" cy="1287493"/>
        </a:xfrm>
        <a:prstGeom prst="roundRect">
          <a:avLst/>
        </a:prstGeom>
        <a:solidFill>
          <a:schemeClr val="accent5">
            <a:hueOff val="-895132"/>
            <a:satOff val="25604"/>
            <a:lumOff val="-1222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76200" rIns="152400" bIns="762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000" kern="1200" dirty="0" smtClean="0"/>
            <a:t>к 3 годам</a:t>
          </a:r>
          <a:endParaRPr lang="ru-RU" sz="4000" kern="1200" dirty="0"/>
        </a:p>
      </dsp:txBody>
      <dsp:txXfrm>
        <a:off x="62850" y="1415253"/>
        <a:ext cx="4048734" cy="1161793"/>
      </dsp:txXfrm>
    </dsp:sp>
    <dsp:sp modelId="{A2A6A758-53DB-4254-8243-0F77AA86C4A0}">
      <dsp:nvSpPr>
        <dsp:cNvPr id="0" name=""/>
        <dsp:cNvSpPr/>
      </dsp:nvSpPr>
      <dsp:spPr>
        <a:xfrm rot="5400000">
          <a:off x="7228740" y="-354111"/>
          <a:ext cx="1297205" cy="7413969"/>
        </a:xfrm>
        <a:prstGeom prst="round2SameRect">
          <a:avLst/>
        </a:prstGeom>
        <a:solidFill>
          <a:schemeClr val="accent5">
            <a:tint val="40000"/>
            <a:alpha val="90000"/>
            <a:hueOff val="-1305877"/>
            <a:satOff val="10233"/>
            <a:lumOff val="-3653"/>
            <a:alphaOff val="0"/>
          </a:schemeClr>
        </a:solidFill>
        <a:ln w="12700" cap="flat" cmpd="sng" algn="ctr">
          <a:solidFill>
            <a:schemeClr val="accent5">
              <a:tint val="40000"/>
              <a:alpha val="90000"/>
              <a:hueOff val="-1305877"/>
              <a:satOff val="10233"/>
              <a:lumOff val="-3653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32385" rIns="64770" bIns="32385" numCol="1" spcCol="1270" anchor="ctr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700" kern="1200" dirty="0" smtClean="0"/>
            <a:t>ребенок с интересом вслушивается в музыку, запоминает и узнает знакомые произведения, проявляет эмоциональную отзывчивость, различает музыкальные ритмы, передает их в движении</a:t>
          </a:r>
          <a:endParaRPr lang="ru-RU" sz="1700" kern="1200" dirty="0"/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ru-RU" sz="1700" kern="1200" dirty="0"/>
        </a:p>
      </dsp:txBody>
      <dsp:txXfrm rot="-5400000">
        <a:off x="4170358" y="2767595"/>
        <a:ext cx="7350645" cy="1170557"/>
      </dsp:txXfrm>
    </dsp:sp>
    <dsp:sp modelId="{2A673E4E-59C7-4639-8B0E-2492BA8F1352}">
      <dsp:nvSpPr>
        <dsp:cNvPr id="0" name=""/>
        <dsp:cNvSpPr/>
      </dsp:nvSpPr>
      <dsp:spPr>
        <a:xfrm>
          <a:off x="0" y="2709127"/>
          <a:ext cx="4170358" cy="1287493"/>
        </a:xfrm>
        <a:prstGeom prst="roundRect">
          <a:avLst/>
        </a:prstGeom>
        <a:solidFill>
          <a:schemeClr val="accent5">
            <a:hueOff val="-1790263"/>
            <a:satOff val="51208"/>
            <a:lumOff val="-2444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76200" rIns="152400" bIns="762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000" kern="1200" dirty="0" smtClean="0"/>
            <a:t>к 4 годам</a:t>
          </a:r>
          <a:endParaRPr lang="ru-RU" sz="4000" kern="1200" dirty="0"/>
        </a:p>
      </dsp:txBody>
      <dsp:txXfrm>
        <a:off x="62850" y="2771977"/>
        <a:ext cx="4044658" cy="1161793"/>
      </dsp:txXfrm>
    </dsp:sp>
    <dsp:sp modelId="{FBAF525E-A724-408D-B08C-111F8ADAB4E2}">
      <dsp:nvSpPr>
        <dsp:cNvPr id="0" name=""/>
        <dsp:cNvSpPr/>
      </dsp:nvSpPr>
      <dsp:spPr>
        <a:xfrm rot="5400000">
          <a:off x="7370046" y="998989"/>
          <a:ext cx="1029994" cy="7421217"/>
        </a:xfrm>
        <a:prstGeom prst="round2SameRect">
          <a:avLst/>
        </a:prstGeom>
        <a:solidFill>
          <a:schemeClr val="accent5">
            <a:tint val="40000"/>
            <a:alpha val="90000"/>
            <a:hueOff val="-1958816"/>
            <a:satOff val="15350"/>
            <a:lumOff val="-5479"/>
            <a:alphaOff val="0"/>
          </a:schemeClr>
        </a:solidFill>
        <a:ln w="12700" cap="flat" cmpd="sng" algn="ctr">
          <a:solidFill>
            <a:schemeClr val="accent5">
              <a:tint val="40000"/>
              <a:alpha val="90000"/>
              <a:hueOff val="-1958816"/>
              <a:satOff val="15350"/>
              <a:lumOff val="-5479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32385" rIns="64770" bIns="32385" numCol="1" spcCol="1270" anchor="ctr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700" kern="1200" dirty="0" smtClean="0"/>
            <a:t>ребенок проявляет себя в разных видах музыкальной, изобразительной, театрализованной деятельности, используя выразительные и изобразительные средства</a:t>
          </a:r>
          <a:endParaRPr lang="ru-RU" sz="1700" kern="1200" dirty="0"/>
        </a:p>
      </dsp:txBody>
      <dsp:txXfrm rot="-5400000">
        <a:off x="4174435" y="4244880"/>
        <a:ext cx="7370937" cy="929434"/>
      </dsp:txXfrm>
    </dsp:sp>
    <dsp:sp modelId="{CDDB4816-281D-48AC-8772-4C87C8E75893}">
      <dsp:nvSpPr>
        <dsp:cNvPr id="0" name=""/>
        <dsp:cNvSpPr/>
      </dsp:nvSpPr>
      <dsp:spPr>
        <a:xfrm>
          <a:off x="0" y="4065851"/>
          <a:ext cx="4174434" cy="1287493"/>
        </a:xfrm>
        <a:prstGeom prst="roundRect">
          <a:avLst/>
        </a:prstGeom>
        <a:solidFill>
          <a:schemeClr val="accent5">
            <a:hueOff val="-2685395"/>
            <a:satOff val="76812"/>
            <a:lumOff val="-36666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76200" rIns="152400" bIns="762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000" kern="1200" dirty="0" smtClean="0"/>
            <a:t>к 5 годам </a:t>
          </a:r>
          <a:endParaRPr lang="ru-RU" sz="4000" kern="1200" dirty="0"/>
        </a:p>
      </dsp:txBody>
      <dsp:txXfrm>
        <a:off x="62850" y="4128701"/>
        <a:ext cx="4048734" cy="116179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529B545-7A28-4709-89CD-BEF306C3C640}">
      <dsp:nvSpPr>
        <dsp:cNvPr id="0" name=""/>
        <dsp:cNvSpPr/>
      </dsp:nvSpPr>
      <dsp:spPr>
        <a:xfrm rot="5400000">
          <a:off x="6505712" y="-2350782"/>
          <a:ext cx="2596456" cy="7344885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600" kern="1200" dirty="0" smtClean="0"/>
            <a:t>ребенок использует накопленный художественно-творческой опыт в самостоятельной деятельности, с желанием участвует в культурно-досуговой деятельности (праздниках, развлечениях и др.);</a:t>
          </a:r>
          <a:endParaRPr lang="ru-RU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600" kern="1200" dirty="0" smtClean="0"/>
            <a:t>ребенок проявляет интерес и/или с желанием занимается музыкальной, изобразительной, театрализованной деятельностью; различает виды, жанры, формы в музыке, изобразительном и театральном искусстве; проявляет музыкальные и художественно-творческие способности;</a:t>
          </a:r>
          <a:endParaRPr lang="ru-RU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600" kern="1200" dirty="0" smtClean="0"/>
            <a:t>ребенок принимает активное участие в праздничных программах и их подготовке; взаимодействует со всеми участниками культурно-досуговых мероприятий</a:t>
          </a:r>
          <a:endParaRPr lang="ru-RU" sz="1600" kern="1200" dirty="0"/>
        </a:p>
      </dsp:txBody>
      <dsp:txXfrm rot="-5400000">
        <a:off x="4131498" y="150181"/>
        <a:ext cx="7218136" cy="2342958"/>
      </dsp:txXfrm>
    </dsp:sp>
    <dsp:sp modelId="{418C69F3-DF9B-4CE2-B81C-37C9B2A00972}">
      <dsp:nvSpPr>
        <dsp:cNvPr id="0" name=""/>
        <dsp:cNvSpPr/>
      </dsp:nvSpPr>
      <dsp:spPr>
        <a:xfrm>
          <a:off x="0" y="66"/>
          <a:ext cx="4131497" cy="2643187"/>
        </a:xfrm>
        <a:prstGeom prst="roundRect">
          <a:avLst/>
        </a:prstGeom>
        <a:solidFill>
          <a:schemeClr val="accen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76200" rIns="152400" bIns="762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000" kern="1200" dirty="0" smtClean="0"/>
            <a:t>к 6 годам</a:t>
          </a:r>
          <a:endParaRPr lang="ru-RU" sz="4000" kern="1200" dirty="0"/>
        </a:p>
      </dsp:txBody>
      <dsp:txXfrm>
        <a:off x="129030" y="129096"/>
        <a:ext cx="3873437" cy="2385127"/>
      </dsp:txXfrm>
    </dsp:sp>
    <dsp:sp modelId="{BBC7F7AB-0774-43E5-8C7C-215992347602}">
      <dsp:nvSpPr>
        <dsp:cNvPr id="0" name=""/>
        <dsp:cNvSpPr/>
      </dsp:nvSpPr>
      <dsp:spPr>
        <a:xfrm rot="5400000">
          <a:off x="6524605" y="424564"/>
          <a:ext cx="2558669" cy="7344885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600" kern="1200" dirty="0" smtClean="0"/>
            <a:t>ребенок выражает интерес к культурным традициям народа в процессе знакомства с различными видами и жанрами искусства; обладает начальными знаниями об искусстве;</a:t>
          </a:r>
          <a:endParaRPr lang="ru-RU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600" kern="1200" dirty="0" smtClean="0"/>
            <a:t>ребенок владеет умениями, навыками и средствами художественной выразительности в различных видах деятельности и искусства; использует различные технические приемы в свободной художественной деятельности;</a:t>
          </a:r>
          <a:endParaRPr lang="ru-RU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600" kern="1200" dirty="0" smtClean="0"/>
            <a:t>ребенок участвует в создании индивидуальных и коллективных творческих работ, тематических композиций к праздничным утренникам и развлечениям</a:t>
          </a:r>
          <a:endParaRPr lang="ru-RU" sz="1600" kern="1200" dirty="0"/>
        </a:p>
      </dsp:txBody>
      <dsp:txXfrm rot="-5400000">
        <a:off x="4131497" y="2942576"/>
        <a:ext cx="7219981" cy="2308861"/>
      </dsp:txXfrm>
    </dsp:sp>
    <dsp:sp modelId="{39E68CF4-6F09-4790-B682-84622162DF4A}">
      <dsp:nvSpPr>
        <dsp:cNvPr id="0" name=""/>
        <dsp:cNvSpPr/>
      </dsp:nvSpPr>
      <dsp:spPr>
        <a:xfrm>
          <a:off x="0" y="2775413"/>
          <a:ext cx="4131497" cy="2643187"/>
        </a:xfrm>
        <a:prstGeom prst="roundRect">
          <a:avLst/>
        </a:prstGeom>
        <a:solidFill>
          <a:schemeClr val="accent1">
            <a:alpha val="90000"/>
            <a:hueOff val="0"/>
            <a:satOff val="0"/>
            <a:lumOff val="0"/>
            <a:alphaOff val="-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76200" rIns="152400" bIns="762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000" kern="1200" dirty="0" smtClean="0"/>
            <a:t>к 7 годам</a:t>
          </a:r>
          <a:endParaRPr lang="ru-RU" sz="4000" kern="1200" dirty="0"/>
        </a:p>
      </dsp:txBody>
      <dsp:txXfrm>
        <a:off x="129030" y="2904443"/>
        <a:ext cx="3873437" cy="238512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45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23812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45"/>
            </a:lvl1pPr>
          </a:lstStyle>
          <a:p>
            <a:fld id="{0F9B84EA-7D68-4D60-9CB1-D50884785D1C}" type="datetimeFigureOut">
              <a:rPr lang="en-US" smtClean="0"/>
              <a:t>11/21/2023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45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23812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45"/>
            </a:lvl1pPr>
          </a:lstStyle>
          <a:p>
            <a:fld id="{8D4E0FC9-F1F8-4FAE-9988-3BA365CFD4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32701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dt" idx="1"/>
          </p:nvPr>
        </p:nvSpPr>
        <p:spPr>
          <a:xfrm>
            <a:off x="4024313" y="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C8D182-E4C8-4120-9249-FC9774456FFA}" type="datetimeFigureOut">
              <a:rPr lang="en-US" smtClean="0"/>
              <a:t>11/21/2023</a:t>
            </a:fld>
            <a:endParaRPr lang="en-US"/>
          </a:p>
        </p:txBody>
      </p:sp>
      <p:sp>
        <p:nvSpPr>
          <p:cNvPr id="4" name="Slide Image Placehoder 3"/>
          <p:cNvSpPr>
            <a:spLocks noGrp="1" noRot="1" noChangeAspect="1"/>
          </p:cNvSpPr>
          <p:nvPr>
            <p:ph type="sldImg" idx="2"/>
          </p:nvPr>
        </p:nvSpPr>
        <p:spPr>
          <a:xfrm>
            <a:off x="482600" y="1279525"/>
            <a:ext cx="6140450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 Placeholder 4"/>
          <p:cNvSpPr>
            <a:spLocks noGrp="1"/>
          </p:cNvSpPr>
          <p:nvPr>
            <p:ph type="body" sz="quarter" idx="3"/>
          </p:nvPr>
        </p:nvSpPr>
        <p:spPr>
          <a:xfrm>
            <a:off x="711200" y="4926013"/>
            <a:ext cx="5683250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4313" y="972185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D0DACE-38E0-42D2-9336-2B707D34BC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04947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Master" Target="../slideMasters/slideMaster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Master" Target="../slideMasters/slideMaster1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Master" Target="../slideMasters/slideMaster1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3.emf"/><Relationship Id="rId4" Type="http://schemas.openxmlformats.org/officeDocument/2006/relationships/package" Target="../embeddings/Microsoft_Excel_Worksheet1.xlsx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2700" y="-3175"/>
            <a:ext cx="12204700" cy="686117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051" name="Rectangle 3"/>
          <p:cNvSpPr>
            <a:spLocks noGrp="1" noChangeArrowheads="1"/>
          </p:cNvSpPr>
          <p:nvPr>
            <p:ph type="ctrTitle" hasCustomPrompt="1"/>
          </p:nvPr>
        </p:nvSpPr>
        <p:spPr>
          <a:xfrm>
            <a:off x="2063751" y="1125538"/>
            <a:ext cx="9211733" cy="1082675"/>
          </a:xfrm>
        </p:spPr>
        <p:txBody>
          <a:bodyPr/>
          <a:lstStyle>
            <a:lvl1pPr algn="r">
              <a:defRPr>
                <a:solidFill>
                  <a:srgbClr val="FFFF00"/>
                </a:solidFill>
              </a:defRPr>
            </a:lvl1pPr>
          </a:lstStyle>
          <a:p>
            <a:pPr lvl="0"/>
            <a:r>
              <a:rPr lang="ru-RU" altLang="zh-CN" noProof="0" dirty="0" smtClean="0"/>
              <a:t>Педагогическая диагностика</a:t>
            </a:r>
            <a:br>
              <a:rPr lang="ru-RU" altLang="zh-CN" noProof="0" dirty="0" smtClean="0"/>
            </a:br>
            <a:r>
              <a:rPr lang="ru-RU" altLang="zh-CN" noProof="0" dirty="0" smtClean="0"/>
              <a:t>музыкального развития дошкольника</a:t>
            </a:r>
            <a:endParaRPr lang="en-US" altLang="zh-CN" noProof="0" dirty="0" smtClean="0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5168347" y="6099451"/>
            <a:ext cx="2844800" cy="47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 sz="2000" b="1">
                <a:solidFill>
                  <a:srgbClr val="00CC00"/>
                </a:solidFill>
              </a:defRPr>
            </a:lvl1pPr>
          </a:lstStyle>
          <a:p>
            <a:r>
              <a:rPr lang="ru-RU" smtClean="0"/>
              <a:t>16 ноября 2023 г.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 userDrawn="1"/>
        </p:nvSpPr>
        <p:spPr>
          <a:xfrm>
            <a:off x="834887" y="1349778"/>
            <a:ext cx="10495722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/>
              <a:t>Педагогическая диагностика достижений ребенка направлена на изучение </a:t>
            </a:r>
            <a:r>
              <a:rPr lang="ru-RU" sz="2400" b="1" u="sng" dirty="0" err="1" smtClean="0"/>
              <a:t>деятельностных</a:t>
            </a:r>
            <a:r>
              <a:rPr lang="ru-RU" sz="2400" b="1" u="sng" dirty="0" smtClean="0"/>
              <a:t> умений ребенка</a:t>
            </a:r>
            <a:r>
              <a:rPr lang="ru-RU" sz="2400" dirty="0" smtClean="0"/>
              <a:t>, </a:t>
            </a:r>
            <a:r>
              <a:rPr lang="ru-RU" sz="2400" b="1" u="sng" dirty="0" smtClean="0"/>
              <a:t>его интересов, предпочтений, склонностей, личностных особенностей, способов взаимодействия </a:t>
            </a:r>
            <a:r>
              <a:rPr lang="ru-RU" sz="2400" dirty="0" smtClean="0"/>
              <a:t>со взрослыми и сверстниками.</a:t>
            </a:r>
            <a:br>
              <a:rPr lang="ru-RU" sz="24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>В пункте 3.2.3 ФГОС ДО указано, что </a:t>
            </a:r>
            <a:r>
              <a:rPr lang="ru-RU" sz="2400" dirty="0" smtClean="0">
                <a:solidFill>
                  <a:srgbClr val="C00000"/>
                </a:solidFill>
              </a:rPr>
              <a:t>«при реализации Программы </a:t>
            </a:r>
            <a:r>
              <a:rPr lang="ru-RU" sz="2400" b="1" u="sng" dirty="0" smtClean="0">
                <a:solidFill>
                  <a:srgbClr val="C00000"/>
                </a:solidFill>
              </a:rPr>
              <a:t>может</a:t>
            </a:r>
            <a:r>
              <a:rPr lang="ru-RU" sz="2400" u="sng" dirty="0" smtClean="0">
                <a:solidFill>
                  <a:srgbClr val="C00000"/>
                </a:solidFill>
              </a:rPr>
              <a:t> </a:t>
            </a:r>
            <a:r>
              <a:rPr lang="ru-RU" sz="2400" dirty="0" smtClean="0">
                <a:solidFill>
                  <a:srgbClr val="C00000"/>
                </a:solidFill>
              </a:rPr>
              <a:t>проводиться </a:t>
            </a:r>
            <a:r>
              <a:rPr lang="ru-RU" sz="2400" u="sng" dirty="0" smtClean="0">
                <a:solidFill>
                  <a:srgbClr val="C00000"/>
                </a:solidFill>
              </a:rPr>
              <a:t>оценка индивидуального развития детей</a:t>
            </a:r>
            <a:r>
              <a:rPr lang="ru-RU" sz="2400" dirty="0" smtClean="0">
                <a:solidFill>
                  <a:srgbClr val="C00000"/>
                </a:solidFill>
              </a:rPr>
              <a:t>»</a:t>
            </a:r>
            <a:r>
              <a:rPr lang="ru-RU" sz="2400" dirty="0" smtClean="0"/>
              <a:t>; </a:t>
            </a:r>
            <a:br>
              <a:rPr lang="ru-RU" sz="2400" dirty="0" smtClean="0"/>
            </a:br>
            <a:r>
              <a:rPr lang="ru-RU" sz="2400" dirty="0" smtClean="0"/>
              <a:t>*</a:t>
            </a:r>
            <a:r>
              <a:rPr lang="ru-RU" sz="2400" b="1" dirty="0" smtClean="0"/>
              <a:t>педагогическая диагностика не является обязательной процедурой; </a:t>
            </a:r>
            <a:br>
              <a:rPr lang="ru-RU" sz="2400" b="1" dirty="0" smtClean="0"/>
            </a:br>
            <a:r>
              <a:rPr lang="ru-RU" sz="2400" b="1" dirty="0" smtClean="0"/>
              <a:t>*решается непосредственно ДОО.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3081924902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6" name="Прямоугольник 5"/>
          <p:cNvSpPr/>
          <p:nvPr userDrawn="1"/>
        </p:nvSpPr>
        <p:spPr>
          <a:xfrm>
            <a:off x="477077" y="1154600"/>
            <a:ext cx="11025809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/>
              <a:t>Требования ФГОС ДО к педагогической диагностике: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sz="2400" dirty="0" smtClean="0"/>
              <a:t>«планируемые результаты освоения ООП ДО …представляют собой </a:t>
            </a:r>
            <a:r>
              <a:rPr lang="ru-RU" sz="2400" b="1" i="1" dirty="0" smtClean="0"/>
              <a:t>социально-нормативные возрастные характеристики </a:t>
            </a:r>
            <a:r>
              <a:rPr lang="ru-RU" sz="2400" dirty="0" smtClean="0"/>
              <a:t>возможных достижений ребенка на разных этапах дошкольного детства;</a:t>
            </a:r>
          </a:p>
          <a:p>
            <a:pPr marL="0" indent="0">
              <a:buFont typeface="Wingdings" panose="05000000000000000000" pitchFamily="2" charset="2"/>
              <a:buNone/>
            </a:pPr>
            <a:endParaRPr lang="ru-RU" sz="2400" dirty="0" smtClean="0"/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sz="2400" b="1" dirty="0" smtClean="0"/>
              <a:t>не подлежат</a:t>
            </a:r>
            <a:r>
              <a:rPr lang="ru-RU" sz="2400" dirty="0" smtClean="0"/>
              <a:t> </a:t>
            </a:r>
            <a:r>
              <a:rPr lang="ru-RU" sz="2400" b="1" dirty="0" smtClean="0"/>
              <a:t>непосредственной оценке</a:t>
            </a:r>
            <a:r>
              <a:rPr lang="ru-RU" sz="2400" dirty="0" smtClean="0"/>
              <a:t>, в том числе и в виде педагогической диагностики (мониторинга). Они </a:t>
            </a:r>
            <a:r>
              <a:rPr lang="ru-RU" sz="2400" b="1" dirty="0" smtClean="0"/>
              <a:t>не являются</a:t>
            </a:r>
            <a:r>
              <a:rPr lang="ru-RU" sz="2400" dirty="0" smtClean="0"/>
              <a:t> основанием для их формального сравнения с реальными достижениями детей и основой объективной оценки соответствия установленным требованиям образовательной деятельности и подготовки детей;</a:t>
            </a:r>
          </a:p>
          <a:p>
            <a:pPr marL="0" indent="0">
              <a:buFont typeface="Wingdings" panose="05000000000000000000" pitchFamily="2" charset="2"/>
              <a:buNone/>
            </a:pPr>
            <a:endParaRPr lang="ru-RU" sz="2400" dirty="0" smtClean="0"/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sz="2400" dirty="0" smtClean="0"/>
              <a:t>освоение Программы </a:t>
            </a:r>
            <a:r>
              <a:rPr lang="ru-RU" sz="2400" b="1" dirty="0" smtClean="0"/>
              <a:t>не сопровождается </a:t>
            </a:r>
            <a:r>
              <a:rPr lang="ru-RU" sz="2400" dirty="0" smtClean="0"/>
              <a:t>проведением промежуточных аттестаций и итоговой аттестации обучающихся»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41962248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dirty="0" smtClean="0"/>
              <a:t>Планируемые результаты по ФОП ДО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636105" y="1148246"/>
            <a:ext cx="10972800" cy="4953000"/>
          </a:xfrm>
        </p:spPr>
        <p:txBody>
          <a:bodyPr/>
          <a:lstStyle>
            <a:lvl1pPr marL="0" indent="0">
              <a:buNone/>
              <a:defRPr lang="ru-RU" sz="1100" smtClean="0">
                <a:effectLst/>
              </a:defRPr>
            </a:lvl1pPr>
          </a:lstStyle>
          <a:p>
            <a:r>
              <a:rPr lang="ru-RU" sz="1200" dirty="0" smtClean="0">
                <a:solidFill>
                  <a:srgbClr val="0000FF"/>
                </a:solidFill>
                <a:effectLst/>
                <a:latin typeface="Times New Roman"/>
                <a:ea typeface="Times New Roman"/>
                <a:cs typeface="Times New Roman"/>
              </a:rPr>
              <a:t> </a:t>
            </a:r>
            <a:endParaRPr lang="ru-RU" sz="1100" dirty="0" smtClean="0">
              <a:effectLst/>
              <a:latin typeface="Calibri"/>
              <a:ea typeface="Calibri"/>
              <a:cs typeface="Times New Roman"/>
            </a:endParaRPr>
          </a:p>
          <a:p>
            <a:r>
              <a:rPr lang="ru-RU" sz="1200" dirty="0" smtClean="0">
                <a:solidFill>
                  <a:srgbClr val="0000FF"/>
                </a:solidFill>
                <a:effectLst/>
                <a:latin typeface="Times New Roman"/>
                <a:ea typeface="Times New Roman"/>
                <a:cs typeface="Times New Roman"/>
              </a:rPr>
              <a:t>;</a:t>
            </a:r>
            <a:endParaRPr lang="ru-RU" sz="1100" dirty="0" smtClean="0">
              <a:effectLst/>
              <a:latin typeface="Calibri"/>
              <a:ea typeface="Calibri"/>
              <a:cs typeface="Times New Roman"/>
            </a:endParaRPr>
          </a:p>
          <a:p>
            <a:pPr lvl="0"/>
            <a:endParaRPr lang="en-US" dirty="0"/>
          </a:p>
        </p:txBody>
      </p:sp>
      <p:sp>
        <p:nvSpPr>
          <p:cNvPr id="4" name="Замещающая 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  <a:t>11/21/2023</a:t>
            </a:fld>
            <a:endParaRPr lang="en-US"/>
          </a:p>
        </p:txBody>
      </p:sp>
      <p:sp>
        <p:nvSpPr>
          <p:cNvPr id="5" name="Замещающий 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Замещающий 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  <a:t>‹#›</a:t>
            </a:fld>
            <a:endParaRPr lang="en-US"/>
          </a:p>
        </p:txBody>
      </p:sp>
      <p:graphicFrame>
        <p:nvGraphicFramePr>
          <p:cNvPr id="9" name="Схема 8"/>
          <p:cNvGraphicFramePr/>
          <p:nvPr userDrawn="1">
            <p:extLst>
              <p:ext uri="{D42A27DB-BD31-4B8C-83A1-F6EECF244321}">
                <p14:modId xmlns:p14="http://schemas.microsoft.com/office/powerpoint/2010/main" val="1854812180"/>
              </p:ext>
            </p:extLst>
          </p:nvPr>
        </p:nvGraphicFramePr>
        <p:xfrm>
          <a:off x="278296" y="1232450"/>
          <a:ext cx="11595652" cy="53538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ru-RU" dirty="0" smtClean="0"/>
              <a:t>Планируемые результаты по ФОП ДО</a:t>
            </a:r>
            <a:endParaRPr lang="en-US" dirty="0"/>
          </a:p>
        </p:txBody>
      </p:sp>
      <p:graphicFrame>
        <p:nvGraphicFramePr>
          <p:cNvPr id="6" name="Схема 5"/>
          <p:cNvGraphicFramePr/>
          <p:nvPr userDrawn="1">
            <p:extLst>
              <p:ext uri="{D42A27DB-BD31-4B8C-83A1-F6EECF244321}">
                <p14:modId xmlns:p14="http://schemas.microsoft.com/office/powerpoint/2010/main" val="2675534375"/>
              </p:ext>
            </p:extLst>
          </p:nvPr>
        </p:nvGraphicFramePr>
        <p:xfrm>
          <a:off x="318051" y="1156988"/>
          <a:ext cx="11476383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 userDrawn="1"/>
        </p:nvSpPr>
        <p:spPr>
          <a:xfrm>
            <a:off x="967408" y="1239657"/>
            <a:ext cx="10164417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smtClean="0"/>
              <a:t>Педагогическая диагностика направлена на </a:t>
            </a:r>
            <a:r>
              <a:rPr lang="ru-RU" sz="2800" b="1" i="1" u="sng" dirty="0" smtClean="0">
                <a:solidFill>
                  <a:srgbClr val="C00000"/>
                </a:solidFill>
              </a:rPr>
              <a:t>оценку индивидуального развития</a:t>
            </a:r>
            <a:r>
              <a:rPr lang="ru-RU" sz="2800" u="sng" dirty="0" smtClean="0"/>
              <a:t> </a:t>
            </a:r>
            <a:r>
              <a:rPr lang="ru-RU" sz="2800" dirty="0" smtClean="0"/>
              <a:t>детей дошкольного возраста, на основе которой </a:t>
            </a:r>
            <a:r>
              <a:rPr lang="ru-RU" sz="2800" b="1" i="1" u="sng" dirty="0" smtClean="0">
                <a:solidFill>
                  <a:srgbClr val="C00000"/>
                </a:solidFill>
              </a:rPr>
              <a:t>определяется эффективность педагогических действий и осуществляется их дальнейшее планирование.</a:t>
            </a:r>
            <a:endParaRPr lang="ru-RU" sz="2800" dirty="0"/>
          </a:p>
        </p:txBody>
      </p:sp>
      <p:sp>
        <p:nvSpPr>
          <p:cNvPr id="6" name="Объект 2"/>
          <p:cNvSpPr>
            <a:spLocks noGrp="1"/>
          </p:cNvSpPr>
          <p:nvPr>
            <p:ph idx="1"/>
          </p:nvPr>
        </p:nvSpPr>
        <p:spPr>
          <a:xfrm>
            <a:off x="967408" y="3631096"/>
            <a:ext cx="10764077" cy="2508320"/>
          </a:xfrm>
        </p:spPr>
        <p:txBody>
          <a:bodyPr>
            <a:noAutofit/>
          </a:bodyPr>
          <a:lstStyle>
            <a:lvl1pPr>
              <a:defRPr sz="2400"/>
            </a:lvl1pPr>
          </a:lstStyle>
          <a:p>
            <a:pPr marL="0" indent="0">
              <a:buNone/>
            </a:pPr>
            <a:r>
              <a:rPr lang="ru-RU" sz="2800" b="1" dirty="0" smtClean="0">
                <a:solidFill>
                  <a:srgbClr val="C00000"/>
                </a:solidFill>
              </a:rPr>
              <a:t>!!! ИСКЛЮЧИТЕЛЬНО </a:t>
            </a:r>
            <a:r>
              <a:rPr lang="ru-RU" sz="2800" dirty="0" smtClean="0"/>
              <a:t>для:</a:t>
            </a:r>
          </a:p>
          <a:p>
            <a:r>
              <a:rPr lang="ru-RU" sz="2800" dirty="0"/>
              <a:t>1) индивидуализации образования (в том числе поддержки ребенка, построения его образовательной траектории или профессиональной коррекции особенностей его развития);</a:t>
            </a:r>
          </a:p>
          <a:p>
            <a:r>
              <a:rPr lang="ru-RU" sz="2800" dirty="0"/>
              <a:t>2) оптимизации работы с группой детей.</a:t>
            </a:r>
          </a:p>
          <a:p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3081924902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 userDrawn="1"/>
        </p:nvSpPr>
        <p:spPr>
          <a:xfrm>
            <a:off x="795131" y="1120676"/>
            <a:ext cx="10721008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smtClean="0"/>
              <a:t>Педагогическая диагностика индивидуального развития детей проводится педагогом в </a:t>
            </a:r>
            <a:r>
              <a:rPr lang="ru-RU" sz="2800" b="1" dirty="0" smtClean="0"/>
              <a:t>произвольной форме </a:t>
            </a:r>
            <a:r>
              <a:rPr lang="ru-RU" sz="2800" dirty="0" smtClean="0"/>
              <a:t>на основе диагностических методов</a:t>
            </a:r>
            <a:r>
              <a:rPr lang="ru-RU" sz="2800" dirty="0" smtClean="0">
                <a:solidFill>
                  <a:srgbClr val="C00000"/>
                </a:solidFill>
              </a:rPr>
              <a:t>: </a:t>
            </a:r>
            <a:r>
              <a:rPr lang="ru-RU" sz="2800" b="1" dirty="0" smtClean="0">
                <a:solidFill>
                  <a:srgbClr val="C00000"/>
                </a:solidFill>
              </a:rPr>
              <a:t>наблюдения, свободных бесед с детьми, анализа продуктов детской деятельности </a:t>
            </a:r>
            <a:r>
              <a:rPr lang="ru-RU" sz="2800" dirty="0" smtClean="0"/>
              <a:t>(рисунков, работ по лепке, аппликации, построек, поделок и др.), так же специальных диагностических ситуаций (методик).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sz="2800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2800" dirty="0" smtClean="0"/>
              <a:t>Результаты наблюдения фиксируются, способ и форму их регистрации </a:t>
            </a:r>
            <a:r>
              <a:rPr lang="ru-RU" sz="2800" b="1" dirty="0" smtClean="0">
                <a:solidFill>
                  <a:srgbClr val="C00000"/>
                </a:solidFill>
              </a:rPr>
              <a:t>педагог выбирает самостоятельно</a:t>
            </a:r>
            <a:r>
              <a:rPr lang="ru-RU" sz="2800" dirty="0" smtClean="0"/>
              <a:t>. Оптимальной формой фиксации результатов наблюдения может являться </a:t>
            </a:r>
            <a:r>
              <a:rPr lang="ru-RU" sz="2800" b="1" dirty="0" smtClean="0">
                <a:solidFill>
                  <a:srgbClr val="C00000"/>
                </a:solidFill>
              </a:rPr>
              <a:t>карта развития ребенка. </a:t>
            </a:r>
          </a:p>
          <a:p>
            <a:endParaRPr lang="ru-RU" sz="2800" dirty="0"/>
          </a:p>
        </p:txBody>
      </p:sp>
    </p:spTree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Объект 5"/>
          <p:cNvGraphicFramePr>
            <a:graphicFrameLocks noChangeAspect="1"/>
          </p:cNvGraphicFramePr>
          <p:nvPr userDrawn="1">
            <p:extLst>
              <p:ext uri="{D42A27DB-BD31-4B8C-83A1-F6EECF244321}">
                <p14:modId xmlns:p14="http://schemas.microsoft.com/office/powerpoint/2010/main" val="315090324"/>
              </p:ext>
            </p:extLst>
          </p:nvPr>
        </p:nvGraphicFramePr>
        <p:xfrm>
          <a:off x="278296" y="1073426"/>
          <a:ext cx="9886121" cy="568518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4" name="Лист" r:id="rId4" imgW="11934704" imgH="11906431" progId="Excel.Sheet.12">
                  <p:embed/>
                </p:oleObj>
              </mc:Choice>
              <mc:Fallback>
                <p:oleObj name="Лист" r:id="rId4" imgW="11934704" imgH="11906431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78296" y="1073426"/>
                        <a:ext cx="9886121" cy="568518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1000624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6"/>
          <p:cNvPicPr>
            <a:picLocks noChangeAspect="1"/>
          </p:cNvPicPr>
          <p:nvPr userDrawn="1"/>
        </p:nvPicPr>
        <p:blipFill>
          <a:blip r:embed="rId10"/>
          <a:stretch>
            <a:fillRect/>
          </a:stretch>
        </p:blipFill>
        <p:spPr>
          <a:xfrm>
            <a:off x="0" y="0"/>
            <a:ext cx="12198351" cy="686117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027" name="Rectangle 3"/>
          <p:cNvSpPr>
            <a:spLocks noGrp="1"/>
          </p:cNvSpPr>
          <p:nvPr>
            <p:ph type="title"/>
          </p:nvPr>
        </p:nvSpPr>
        <p:spPr>
          <a:xfrm>
            <a:off x="609600" y="190500"/>
            <a:ext cx="10972800" cy="582613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/>
          <a:p>
            <a:pPr lvl="0"/>
            <a:endParaRPr lang="en-US" altLang="zh-CN" dirty="0"/>
          </a:p>
        </p:txBody>
      </p:sp>
      <p:sp>
        <p:nvSpPr>
          <p:cNvPr id="1028" name="Rectangle 4"/>
          <p:cNvSpPr>
            <a:spLocks noGrp="1"/>
          </p:cNvSpPr>
          <p:nvPr>
            <p:ph type="body" idx="1"/>
          </p:nvPr>
        </p:nvSpPr>
        <p:spPr>
          <a:xfrm>
            <a:off x="609600" y="1174750"/>
            <a:ext cx="10972800" cy="4953000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lvl="0"/>
            <a:endParaRPr lang="en-US" altLang="zh-CN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 sz="1400"/>
            </a:lvl1pPr>
          </a:lstStyle>
          <a:p>
            <a:fld id="{760FBDFE-C587-4B4C-A407-44438C67B59E}" type="datetimeFigureOut">
              <a:rPr lang="en-US" smtClean="0"/>
              <a:t>11/21/2023</a:t>
            </a:fld>
            <a:endParaRPr lang="en-US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1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r">
              <a:defRPr sz="1400"/>
            </a:lvl1pPr>
          </a:lstStyle>
          <a:p>
            <a:fld id="{49AE70B2-8BF9-45C0-BB95-33D1B9D3A854}" type="slidenum">
              <a:rPr lang="en-US" smtClean="0"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6" r:id="rId2"/>
    <p:sldLayoutId id="2147483658" r:id="rId3"/>
    <p:sldLayoutId id="2147483650" r:id="rId4"/>
    <p:sldLayoutId id="2147483654" r:id="rId5"/>
    <p:sldLayoutId id="2147483657" r:id="rId6"/>
    <p:sldLayoutId id="2147483655" r:id="rId7"/>
    <p:sldLayoutId id="2147483659" r:id="rId8"/>
  </p:sldLayoutIdLst>
  <p:hf sldNum="0" hdr="0" ftr="0" dt="0"/>
  <p:txStyles>
    <p:titleStyle>
      <a:lvl1pPr algn="l" rtl="0" fontAlgn="base">
        <a:spcBef>
          <a:spcPct val="0"/>
        </a:spcBef>
        <a:spcAft>
          <a:spcPct val="0"/>
        </a:spcAft>
        <a:defRPr sz="3600" kern="1200">
          <a:solidFill>
            <a:schemeClr val="bg1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panose="020B0604020202020204" pitchFamily="34" charset="0"/>
          <a:ea typeface="SimSun" panose="02010600030101010101" pitchFamily="2" charset="-122"/>
        </a:defRPr>
      </a:lvl2pPr>
      <a:lvl3pPr algn="l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panose="020B0604020202020204" pitchFamily="34" charset="0"/>
          <a:ea typeface="SimSun" panose="02010600030101010101" pitchFamily="2" charset="-122"/>
        </a:defRPr>
      </a:lvl3pPr>
      <a:lvl4pPr algn="l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panose="020B0604020202020204" pitchFamily="34" charset="0"/>
          <a:ea typeface="SimSun" panose="02010600030101010101" pitchFamily="2" charset="-122"/>
        </a:defRPr>
      </a:lvl4pPr>
      <a:lvl5pPr algn="l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panose="020B0604020202020204" pitchFamily="34" charset="0"/>
          <a:ea typeface="SimSun" panose="02010600030101010101" pitchFamily="2" charset="-122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panose="020B0604020202020204" pitchFamily="34" charset="0"/>
          <a:ea typeface="SimSun" panose="02010600030101010101" pitchFamily="2" charset="-122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panose="020B0604020202020204" pitchFamily="34" charset="0"/>
          <a:ea typeface="SimSun" panose="02010600030101010101" pitchFamily="2" charset="-122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panose="020B0604020202020204" pitchFamily="34" charset="0"/>
          <a:ea typeface="SimSun" panose="02010600030101010101" pitchFamily="2" charset="-122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panose="020B0604020202020204" pitchFamily="34" charset="0"/>
          <a:ea typeface="SimSun" panose="02010600030101010101" pitchFamily="2" charset="-122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07696" y="698818"/>
            <a:ext cx="9211733" cy="1082675"/>
          </a:xfrm>
        </p:spPr>
        <p:txBody>
          <a:bodyPr/>
          <a:lstStyle/>
          <a:p>
            <a:r>
              <a:rPr lang="ru-RU" altLang="en-US" sz="6000" b="1" i="1" dirty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Диагностика </a:t>
            </a:r>
            <a:br>
              <a:rPr lang="ru-RU" altLang="en-US" sz="6000" b="1" i="1" dirty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</a:br>
            <a:r>
              <a:rPr lang="ru-RU" altLang="en-US" sz="4400" b="1" i="1" dirty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2023-2024 </a:t>
            </a:r>
            <a:r>
              <a:rPr lang="ru-RU" altLang="en-US" sz="4400" b="1" i="1" dirty="0" err="1" smtClean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уч.год</a:t>
            </a:r>
            <a:endParaRPr lang="ru-RU" altLang="en-US" sz="4400" b="1" i="1" dirty="0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4294967295"/>
          </p:nvPr>
        </p:nvSpPr>
        <p:spPr>
          <a:xfrm>
            <a:off x="2879577" y="5715000"/>
            <a:ext cx="9218083" cy="1143000"/>
          </a:xfrm>
        </p:spPr>
        <p:txBody>
          <a:bodyPr/>
          <a:lstStyle/>
          <a:p>
            <a:r>
              <a:rPr lang="ru-RU" altLang="en-US" dirty="0"/>
              <a:t>МАДОУ «Детский сад №13»</a:t>
            </a:r>
          </a:p>
          <a:p>
            <a:pPr marL="0" indent="0">
              <a:buNone/>
            </a:pPr>
            <a:r>
              <a:rPr lang="ru-RU" altLang="en-US" sz="2400" b="1" dirty="0"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Музыкальный руководитель Устинова Лилия Николаевна</a:t>
            </a:r>
          </a:p>
          <a:p>
            <a:endParaRPr lang="ru-RU" altLang="en-US" dirty="0"/>
          </a:p>
          <a:p>
            <a:endParaRPr lang="ru-RU" altLang="en-US" dirty="0"/>
          </a:p>
          <a:p>
            <a:endParaRPr lang="ru-RU" altLang="en-US" dirty="0"/>
          </a:p>
          <a:p>
            <a:endParaRPr lang="ru-RU" altLang="en-US" dirty="0"/>
          </a:p>
          <a:p>
            <a:endParaRPr lang="ru-RU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 bwMode="auto">
          <a:xfrm>
            <a:off x="255493" y="1290918"/>
            <a:ext cx="11631707" cy="5338481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  <p:txBody>
          <a:bodyPr vert="horz" wrap="none" lIns="91440" tIns="45720" rIns="91440" bIns="45720" numCol="1" rtlCol="0" anchor="ctr" anchorCtr="0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SimSun" panose="02010600030101010101" pitchFamily="2" charset="-122"/>
            </a:endParaRPr>
          </a:p>
        </p:txBody>
      </p:sp>
      <p:sp>
        <p:nvSpPr>
          <p:cNvPr id="2" name="Замещающее содержимое 2"/>
          <p:cNvSpPr txBox="1">
            <a:spLocks/>
          </p:cNvSpPr>
          <p:nvPr/>
        </p:nvSpPr>
        <p:spPr>
          <a:xfrm>
            <a:off x="847166" y="1290918"/>
            <a:ext cx="9816352" cy="5708276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marL="0" indent="0" algn="l" rtl="0" fontAlgn="base">
              <a:spcBef>
                <a:spcPct val="20000"/>
              </a:spcBef>
              <a:spcAft>
                <a:spcPct val="0"/>
              </a:spcAft>
              <a:buNone/>
              <a:defRPr lang="ru-RU" sz="1100" kern="120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buFont typeface="Wingdings" panose="05000000000000000000" pitchFamily="2" charset="2"/>
              <a:buChar char="§"/>
            </a:pPr>
            <a:r>
              <a:rPr lang="ru-RU" altLang="en-US" sz="2400" dirty="0" smtClean="0"/>
              <a:t>  Электронный вариант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ru-RU" altLang="en-US" sz="2400" dirty="0" smtClean="0"/>
              <a:t>  В</a:t>
            </a:r>
            <a:r>
              <a:rPr lang="ru-RU" altLang="en-US" sz="2400" dirty="0" smtClean="0">
                <a:sym typeface="+mn-ea"/>
              </a:rPr>
              <a:t>се группы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ru-RU" altLang="en-US" sz="2400" dirty="0" smtClean="0">
                <a:sym typeface="+mn-ea"/>
              </a:rPr>
              <a:t>  П</a:t>
            </a:r>
            <a:r>
              <a:rPr lang="ru-RU" altLang="en-US" sz="2400" dirty="0" smtClean="0"/>
              <a:t>о пяти областям 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ru-RU" altLang="en-US" sz="2400" dirty="0" smtClean="0">
                <a:sym typeface="+mn-ea"/>
              </a:rPr>
              <a:t>  Готовая сетка (прописаны критерии)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ru-RU" altLang="en-US" sz="2400" dirty="0" smtClean="0"/>
              <a:t>  Б</a:t>
            </a:r>
            <a:r>
              <a:rPr lang="ru-RU" altLang="en-US" sz="2400" dirty="0" smtClean="0">
                <a:sym typeface="+mn-ea"/>
              </a:rPr>
              <a:t>ыстрое заполнение</a:t>
            </a:r>
            <a:endParaRPr lang="ru-RU" altLang="en-US" sz="2400" dirty="0" smtClean="0"/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ru-RU" altLang="en-US" sz="2400" dirty="0" smtClean="0"/>
              <a:t>  Т</a:t>
            </a:r>
            <a:r>
              <a:rPr lang="ru-RU" altLang="en-US" sz="2400" dirty="0" smtClean="0">
                <a:sym typeface="+mn-ea"/>
              </a:rPr>
              <a:t>ребуется доработка</a:t>
            </a:r>
            <a:endParaRPr lang="ru-RU" altLang="en-US" sz="2400" dirty="0" smtClean="0"/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ru-RU" altLang="en-US" sz="2400" dirty="0" smtClean="0"/>
              <a:t>  Большее количество баллов </a:t>
            </a:r>
            <a:r>
              <a:rPr lang="ru-RU" altLang="en-US" sz="2000" i="1" dirty="0" smtClean="0"/>
              <a:t>(5 уровней)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ru-RU" altLang="en-US" sz="2400" dirty="0" smtClean="0"/>
              <a:t>  Цветовое обозначение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ru-RU" altLang="en-US" sz="2400" dirty="0" smtClean="0"/>
              <a:t>  Возможность работать с документом </a:t>
            </a:r>
            <a:r>
              <a:rPr lang="ru-RU" altLang="en-US" sz="2000" i="1" dirty="0" smtClean="0"/>
              <a:t>(</a:t>
            </a:r>
            <a:r>
              <a:rPr lang="ru-RU" altLang="en-US" sz="2000" i="1" dirty="0" err="1" smtClean="0"/>
              <a:t>автосумма</a:t>
            </a:r>
            <a:r>
              <a:rPr lang="ru-RU" altLang="en-US" sz="2000" i="1" dirty="0" smtClean="0"/>
              <a:t>, формулы, </a:t>
            </a:r>
            <a:r>
              <a:rPr lang="ru-RU" altLang="en-US" sz="2000" i="1" dirty="0" smtClean="0">
                <a:sym typeface="+mn-ea"/>
              </a:rPr>
              <a:t>подсчёт процентов, </a:t>
            </a:r>
            <a:r>
              <a:rPr lang="ru-RU" altLang="en-US" sz="2000" i="1" dirty="0" smtClean="0"/>
              <a:t>построение </a:t>
            </a:r>
            <a:r>
              <a:rPr lang="ru-RU" altLang="en-US" sz="2000" i="1" dirty="0" smtClean="0">
                <a:sym typeface="+mn-ea"/>
              </a:rPr>
              <a:t>диаграммы и т.д.)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ru-RU" altLang="en-US" sz="2400" dirty="0" smtClean="0">
                <a:sym typeface="+mn-ea"/>
              </a:rPr>
              <a:t>  Сводная таблица</a:t>
            </a:r>
            <a:endParaRPr lang="ru-RU" altLang="en-US" sz="2400" dirty="0">
              <a:sym typeface="+mn-ea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72353" y="309282"/>
            <a:ext cx="648148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 smtClean="0">
                <a:solidFill>
                  <a:schemeClr val="bg1"/>
                </a:solidFill>
              </a:rPr>
              <a:t>Плюсы и </a:t>
            </a:r>
            <a:r>
              <a:rPr lang="ru-RU" sz="3200" b="1" dirty="0">
                <a:solidFill>
                  <a:schemeClr val="bg1"/>
                </a:solidFill>
              </a:rPr>
              <a:t>М</a:t>
            </a:r>
            <a:r>
              <a:rPr lang="ru-RU" sz="3200" b="1" dirty="0" smtClean="0">
                <a:solidFill>
                  <a:schemeClr val="bg1"/>
                </a:solidFill>
              </a:rPr>
              <a:t>инусы</a:t>
            </a:r>
            <a:endParaRPr lang="ru-RU" sz="3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59605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бъект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315278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897004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ata Pie Charts">
  <a:themeElements>
    <a:clrScheme name="Data Pie Charts 13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9900"/>
      </a:accent1>
      <a:accent2>
        <a:srgbClr val="99CC00"/>
      </a:accent2>
      <a:accent3>
        <a:srgbClr val="FFFFFF"/>
      </a:accent3>
      <a:accent4>
        <a:srgbClr val="000000"/>
      </a:accent4>
      <a:accent5>
        <a:srgbClr val="AACAAA"/>
      </a:accent5>
      <a:accent6>
        <a:srgbClr val="8AB900"/>
      </a:accent6>
      <a:hlink>
        <a:srgbClr val="CC3300"/>
      </a:hlink>
      <a:folHlink>
        <a:srgbClr val="996600"/>
      </a:folHlink>
    </a:clrScheme>
    <a:fontScheme name="Data Pie Charts">
      <a:majorFont>
        <a:latin typeface="Arial"/>
        <a:ea typeface="SimSun"/>
        <a:cs typeface=""/>
      </a:majorFont>
      <a:minorFont>
        <a:latin typeface="Arial"/>
        <a:ea typeface="SimSun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0">
          <a:gsLst>
            <a:gs pos="0">
              <a:schemeClr val="accent1"/>
            </a:gs>
            <a:gs pos="100000">
              <a:schemeClr val="accent2"/>
            </a:gs>
          </a:gsLst>
          <a:lin ang="5400000" scaled="1"/>
        </a:gradFill>
        <a:ln w="9525" cap="flat" cmpd="sng" algn="ctr">
          <a:solidFill>
            <a:schemeClr val="accent1"/>
          </a:solidFill>
          <a:prstDash val="solid"/>
          <a:round/>
          <a:headEnd type="none" w="med" len="med"/>
          <a:tailEnd type="none" w="med" len="med"/>
        </a:ln>
      </a:spPr>
      <a:bodyPr vert="horz" wrap="none" lIns="91440" tIns="45720" rIns="91440" bIns="45720" numCol="1" anchor="ctr" anchorCtr="0" compatLnSpc="1"/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zh-CN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SimSun" panose="02010600030101010101" pitchFamily="2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0">
          <a:gsLst>
            <a:gs pos="0">
              <a:schemeClr val="accent1"/>
            </a:gs>
            <a:gs pos="100000">
              <a:schemeClr val="accent2"/>
            </a:gs>
          </a:gsLst>
          <a:lin ang="5400000" scaled="1"/>
        </a:gradFill>
        <a:ln w="9525" cap="flat" cmpd="sng" algn="ctr">
          <a:solidFill>
            <a:schemeClr val="accent1"/>
          </a:solidFill>
          <a:prstDash val="solid"/>
          <a:round/>
          <a:headEnd type="none" w="med" len="med"/>
          <a:tailEnd type="none" w="med" len="med"/>
        </a:ln>
      </a:spPr>
      <a:bodyPr vert="horz" wrap="none" lIns="91440" tIns="45720" rIns="91440" bIns="45720" numCol="1" anchor="ctr" anchorCtr="0" compatLnSpc="1"/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zh-CN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SimSun" panose="02010600030101010101" pitchFamily="2" charset="-122"/>
          </a:defRPr>
        </a:defPPr>
      </a:lstStyle>
    </a:lnDef>
  </a:objectDefaults>
  <a:extraClrSchemeLst>
    <a:extraClrScheme>
      <a:clrScheme name="Data Pie Chart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ata Pie Charts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ata Pie Charts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ata Pie Charts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ata Pie Charts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ata Pie Charts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ata Pie Charts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ata Pie Charts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ata Pie Charts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ata Pie Charts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ata Pie Charts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ata Pie Charts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ata Pie Charts 13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9900"/>
        </a:accent1>
        <a:accent2>
          <a:srgbClr val="99CC00"/>
        </a:accent2>
        <a:accent3>
          <a:srgbClr val="FFFFFF"/>
        </a:accent3>
        <a:accent4>
          <a:srgbClr val="000000"/>
        </a:accent4>
        <a:accent5>
          <a:srgbClr val="AACAAA"/>
        </a:accent5>
        <a:accent6>
          <a:srgbClr val="8AB900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微软雅黑"/>
        <a:ea typeface=""/>
        <a:cs typeface=""/>
        <a:font script="Jpan" typeface="游ゴシック Light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微软雅黑"/>
        <a:ea typeface=""/>
        <a:cs typeface=""/>
        <a:font script="Jpan" typeface="游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77</TotalTime>
  <Words>71</Words>
  <Application>Microsoft Office PowerPoint</Application>
  <PresentationFormat>Произвольный</PresentationFormat>
  <Paragraphs>17</Paragraphs>
  <Slides>5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7" baseType="lpstr">
      <vt:lpstr>Data Pie Charts</vt:lpstr>
      <vt:lpstr>Лист</vt:lpstr>
      <vt:lpstr>Диагностика  2023-2024 уч.год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Пользователь</cp:lastModifiedBy>
  <cp:revision>16</cp:revision>
  <dcterms:created xsi:type="dcterms:W3CDTF">2023-11-16T04:51:00Z</dcterms:created>
  <dcterms:modified xsi:type="dcterms:W3CDTF">2023-11-21T04:16:33Z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1049-11.2.0.11225</vt:lpwstr>
  </property>
  <property fmtid="{D5CDD505-2E9C-101B-9397-08002B2CF9AE}" pid="3" name="ICV">
    <vt:lpwstr>7CB47D44363B4EC68B0E0A7000DA4FAC</vt:lpwstr>
  </property>
</Properties>
</file>