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306" r:id="rId4"/>
    <p:sldId id="284" r:id="rId5"/>
    <p:sldId id="309" r:id="rId6"/>
    <p:sldId id="263" r:id="rId7"/>
    <p:sldId id="292" r:id="rId8"/>
    <p:sldId id="293" r:id="rId9"/>
    <p:sldId id="296" r:id="rId10"/>
    <p:sldId id="30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" initials="о" lastIdx="3" clrIdx="0">
    <p:extLst>
      <p:ext uri="{19B8F6BF-5375-455C-9EA6-DF929625EA0E}">
        <p15:presenceInfo xmlns:p15="http://schemas.microsoft.com/office/powerpoint/2012/main" xmlns="" userId="ольг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BFC"/>
    <a:srgbClr val="CFFBFD"/>
    <a:srgbClr val="BAEF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0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E5A8-8DCE-4862-8906-06B44001BD56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C7F7-47C3-48A4-84CE-CE2E5009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18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11E8B-C947-4E79-8A73-C718CB350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EEB89F-88BB-49DE-93BA-5DF255116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579206-29B1-456B-B897-D1082007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AD5E60-C93B-47B6-862C-684B6A68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FD53CB-9FDD-4B11-B6FE-387C9967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37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69FD8-33A9-4FFD-AC42-CD6F2E64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0E87A5-BD82-420F-BE84-0594B16F0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88856C-ABF8-41D6-9443-F09CB71A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CBCF69-2718-4712-AD76-B35BF7DB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B71AC5-5AB4-41B9-802A-4052367B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87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35A3AC4-23C9-45E4-80E8-210297095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D69C54-3D9C-4CFE-AF43-E4C8DED4A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815669-252B-4602-AEFA-6BBE8077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30DDE1-09B8-4B8F-89F5-D8E43D48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464440-9D11-4E1E-8944-4FB56A61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31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8FAA11-EE17-4C24-8591-53C6EE2C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437397-4F50-42D2-A342-B8292337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092DEB-9ADB-42CF-BC0C-DA20F548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03A9C4-03A9-4998-BD87-D6607669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B65256-8BF0-488C-9DDE-8E2F4D59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09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08C6D-2BF9-40B1-8EE5-00313B8A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F57641-331C-4724-BC31-5327B6A4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6D194-6777-4A75-BB21-4DF85864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B5CAC2-9CD1-4B71-A1CC-800F070D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F9A130-49DE-4A14-9795-6538DF39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51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AA6CB1-B8F6-4241-A69B-7BC263C5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8BF4B2-49AC-4790-93D1-F90310BB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FDE8C3-41B8-41F3-95A7-3079981DE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410375-FF47-42EA-9E8A-8D71E4C0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F4C746-4559-45A5-B921-DE7A718E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C7FEEE-9A6A-412B-8D41-D505AC2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31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C9A5D-6C34-4D6E-A00B-BF32A318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93B4E1-BC4C-4B89-9453-71EBB593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A91662-E30A-417B-B5D5-BDE805B62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822B69-D222-45CD-9EEB-02A1A8493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0E35CF-ED4E-46B7-9E71-6603B67B8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487108-9834-480F-BF6C-BC267EF2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98E0ADB-516C-43F2-AD4F-6AD4C8F3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5D4139A-249F-4FB5-BD4E-53BD6D18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10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E6977-068A-4887-A9E6-5EF5025B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2604B6-8399-4280-B455-93442915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DEBB65-B439-418E-B46F-71B59A5E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664202-3C1B-4DE6-AD49-3428BAD8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2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81BBCB-E8DD-4673-A80A-6F66DCC0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D89D452-9B22-4436-B238-BD9353E2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0CD27E-B2FE-4D08-B583-9D337B5A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3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BF2E77-B5D7-4BC7-B0CF-32706EE1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CF9278-7DF5-494B-9134-C2427CA8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908C3F-3718-4B92-B924-C57B69943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208A1D-A763-4EC7-90DD-844E4305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5F7C52-9FE7-4AEC-90F3-7B388BAB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E551AC-C7EB-48FF-9110-936FDC6A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48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9178B-D959-4C81-9029-FE870F6E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1C4433B-A121-4D9A-8E00-AD23659C5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AB6556-A964-48DC-A883-7C3F80617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6C994A-5154-4D85-B297-7F64D174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692FF5-2990-4C17-977F-7ED8DD0D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908832-D63B-4591-91D9-6D87D79C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2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253AC-C571-4F16-BD37-3B329B5F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7098FC-1E2E-446E-98B9-77B99F96A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2F8E48-047C-40A9-A3C4-F2C8AD30A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E8E4-D58F-4537-9A2E-046DD184B8D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886B6D-7A23-41E0-BA41-335566724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4CD65A-BFC5-43CE-AE0C-B270F770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3B18-3285-4BA6-815C-AA6B5DEF0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3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2ED2-3595-4049-8EC5-7624BAB04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9475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5D15E4-3095-4E1F-8E8F-1144D2EAE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9885" y="3429000"/>
            <a:ext cx="3690329" cy="239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A416E3-5E25-4B6D-806C-9C814582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049" y="0"/>
            <a:ext cx="9144000" cy="570056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С - </a:t>
            </a:r>
            <a:r>
              <a:rPr lang="ru-RU" sz="3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Буква 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F0F30E-8F49-46B0-A25E-EE4AD4F0B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569" y="1504885"/>
            <a:ext cx="9144000" cy="1655762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3793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1BA18-1F45-4B94-9911-E81C2523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Звуковой анализ слова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45D5C4-EFDE-438F-BE5A-6E7A5AF487D7}"/>
              </a:ext>
            </a:extLst>
          </p:cNvPr>
          <p:cNvSpPr txBox="1"/>
          <p:nvPr/>
        </p:nvSpPr>
        <p:spPr>
          <a:xfrm>
            <a:off x="2993457" y="2162508"/>
            <a:ext cx="1095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ЛИСА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92D6DE1-D4A7-4727-AFCF-81F10D96F065}"/>
              </a:ext>
            </a:extLst>
          </p:cNvPr>
          <p:cNvSpPr/>
          <p:nvPr/>
        </p:nvSpPr>
        <p:spPr>
          <a:xfrm>
            <a:off x="4928135" y="1973179"/>
            <a:ext cx="878813" cy="830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EDDEEFE-A747-4BD1-AE2D-BCDA7E019851}"/>
              </a:ext>
            </a:extLst>
          </p:cNvPr>
          <p:cNvSpPr/>
          <p:nvPr/>
        </p:nvSpPr>
        <p:spPr>
          <a:xfrm>
            <a:off x="5806948" y="1973178"/>
            <a:ext cx="87881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56982B7-9E15-4323-8E3F-4140C1BFECCD}"/>
              </a:ext>
            </a:extLst>
          </p:cNvPr>
          <p:cNvSpPr/>
          <p:nvPr/>
        </p:nvSpPr>
        <p:spPr>
          <a:xfrm>
            <a:off x="6685761" y="1973177"/>
            <a:ext cx="878813" cy="830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1BF479A-1084-4E30-884A-EC2DF7580124}"/>
              </a:ext>
            </a:extLst>
          </p:cNvPr>
          <p:cNvSpPr/>
          <p:nvPr/>
        </p:nvSpPr>
        <p:spPr>
          <a:xfrm>
            <a:off x="7564574" y="1973177"/>
            <a:ext cx="878813" cy="830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185BD2-9FCD-4856-9F5B-C64EBF89C3B1}"/>
              </a:ext>
            </a:extLst>
          </p:cNvPr>
          <p:cNvSpPr txBox="1"/>
          <p:nvPr/>
        </p:nvSpPr>
        <p:spPr>
          <a:xfrm>
            <a:off x="3061175" y="3886970"/>
            <a:ext cx="1353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СУМКА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AF5F3A8-440A-45B6-A4D2-B52206A66CDA}"/>
              </a:ext>
            </a:extLst>
          </p:cNvPr>
          <p:cNvSpPr/>
          <p:nvPr/>
        </p:nvSpPr>
        <p:spPr>
          <a:xfrm>
            <a:off x="4928135" y="3706769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F6D0733-D36D-4BFD-8562-6C6DA8EB06A2}"/>
              </a:ext>
            </a:extLst>
          </p:cNvPr>
          <p:cNvSpPr/>
          <p:nvPr/>
        </p:nvSpPr>
        <p:spPr>
          <a:xfrm>
            <a:off x="5842535" y="3706769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4CC8EFA-1B84-449C-BD82-D17241451EDE}"/>
              </a:ext>
            </a:extLst>
          </p:cNvPr>
          <p:cNvSpPr/>
          <p:nvPr/>
        </p:nvSpPr>
        <p:spPr>
          <a:xfrm>
            <a:off x="6756935" y="3706769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D588963-C911-4426-9EA8-B1154776A043}"/>
              </a:ext>
            </a:extLst>
          </p:cNvPr>
          <p:cNvSpPr/>
          <p:nvPr/>
        </p:nvSpPr>
        <p:spPr>
          <a:xfrm>
            <a:off x="7671335" y="3706769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3C4F324-9174-491D-BC2F-AF2F62C71EBE}"/>
              </a:ext>
            </a:extLst>
          </p:cNvPr>
          <p:cNvSpPr txBox="1"/>
          <p:nvPr/>
        </p:nvSpPr>
        <p:spPr>
          <a:xfrm>
            <a:off x="3243714" y="5861785"/>
            <a:ext cx="973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СОМ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C41ED68-AAFE-4BC6-8C2F-0C4209E243C5}"/>
              </a:ext>
            </a:extLst>
          </p:cNvPr>
          <p:cNvSpPr/>
          <p:nvPr/>
        </p:nvSpPr>
        <p:spPr>
          <a:xfrm>
            <a:off x="8585735" y="3706769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95D1CDF-8350-42CE-8354-8888A3F716D7}"/>
              </a:ext>
            </a:extLst>
          </p:cNvPr>
          <p:cNvSpPr/>
          <p:nvPr/>
        </p:nvSpPr>
        <p:spPr>
          <a:xfrm>
            <a:off x="4910341" y="5736560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66D2BC3-5F19-4856-81BE-E29A1C5197CA}"/>
              </a:ext>
            </a:extLst>
          </p:cNvPr>
          <p:cNvSpPr/>
          <p:nvPr/>
        </p:nvSpPr>
        <p:spPr>
          <a:xfrm>
            <a:off x="5833638" y="5736560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83ECEDD-EE2A-47C4-84B7-1949A4899822}"/>
              </a:ext>
            </a:extLst>
          </p:cNvPr>
          <p:cNvSpPr/>
          <p:nvPr/>
        </p:nvSpPr>
        <p:spPr>
          <a:xfrm>
            <a:off x="6756935" y="5736560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DFD3757-24CB-4345-AD7B-719364A436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721" y="3381912"/>
            <a:ext cx="1564114" cy="156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E0DE0E-9123-4A08-846C-D7BE6DDD55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1" y="1181103"/>
            <a:ext cx="1564114" cy="196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67EBF2B-2AF0-4232-AAAC-DA0E53EFF0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721" y="5161050"/>
            <a:ext cx="1564114" cy="156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00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BF4E5"/>
            </a:gs>
            <a:gs pos="0">
              <a:schemeClr val="accent6">
                <a:lumMod val="5000"/>
                <a:lumOff val="95000"/>
              </a:schemeClr>
            </a:gs>
            <a:gs pos="72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0F8FBD-EB15-4BDD-882A-55266493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звук, новая бука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300D6CE-EBF5-408F-A54F-89408405C6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15755" y="88337"/>
            <a:ext cx="2055125" cy="2053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740CC4A-2D2E-4F84-A9B9-9BC37C0E7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252" y="2326414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/>
              <a:t>В небе полная Луна,</a:t>
            </a:r>
          </a:p>
          <a:p>
            <a:r>
              <a:rPr lang="ru-RU" dirty="0"/>
              <a:t>Словно буква О она.</a:t>
            </a:r>
          </a:p>
          <a:p>
            <a:r>
              <a:rPr lang="ru-RU" dirty="0"/>
              <a:t>Но прошла всего неделя</a:t>
            </a:r>
          </a:p>
          <a:p>
            <a:r>
              <a:rPr lang="ru-RU" dirty="0"/>
              <a:t>(Как же мы не доглядели!)</a:t>
            </a:r>
          </a:p>
          <a:p>
            <a:r>
              <a:rPr lang="ru-RU" dirty="0"/>
              <a:t>Вместо О на нас с небес</a:t>
            </a:r>
          </a:p>
          <a:p>
            <a:r>
              <a:rPr lang="ru-RU" dirty="0"/>
              <a:t>Ярко светит буква ...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C85BD4-B115-42EC-8C45-DCE0F8730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700" y="1549400"/>
            <a:ext cx="4838700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0546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8DCC83-E985-4242-9F54-FD3AFA89FD95}"/>
              </a:ext>
            </a:extLst>
          </p:cNvPr>
          <p:cNvSpPr/>
          <p:nvPr/>
        </p:nvSpPr>
        <p:spPr>
          <a:xfrm>
            <a:off x="1308100" y="70268"/>
            <a:ext cx="9728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Характеристика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6D606F7-41E7-47E6-AC9D-FB766F41ED0E}"/>
              </a:ext>
            </a:extLst>
          </p:cNvPr>
          <p:cNvSpPr/>
          <p:nvPr/>
        </p:nvSpPr>
        <p:spPr>
          <a:xfrm>
            <a:off x="53162" y="4127666"/>
            <a:ext cx="4294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Зубы сближены. Губы немного растянуты в улыбке. Кончик языка упирается в нижние зубы, спинка выгнута. Посредине языка – желобок, по которому идет сильная холодная струя воздуха.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89FFA1-4615-45D3-9844-61016F9699B7}"/>
              </a:ext>
            </a:extLst>
          </p:cNvPr>
          <p:cNvSpPr txBox="1"/>
          <p:nvPr/>
        </p:nvSpPr>
        <p:spPr>
          <a:xfrm>
            <a:off x="1346200" y="100152"/>
            <a:ext cx="10481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B5FEFF-8DEC-4BCD-B65C-6AAF8ACB6BFE}"/>
              </a:ext>
            </a:extLst>
          </p:cNvPr>
          <p:cNvSpPr txBox="1"/>
          <p:nvPr/>
        </p:nvSpPr>
        <p:spPr>
          <a:xfrm>
            <a:off x="6147667" y="767813"/>
            <a:ext cx="18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Губы разомкнуты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E529ED-306C-4BA5-899F-324DB5E90B0B}"/>
              </a:ext>
            </a:extLst>
          </p:cNvPr>
          <p:cNvSpPr txBox="1"/>
          <p:nvPr/>
        </p:nvSpPr>
        <p:spPr>
          <a:xfrm>
            <a:off x="6085003" y="2001772"/>
            <a:ext cx="17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Зубы сближены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07EB54A-E30D-4514-8660-3E080AB15A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67" y="5638694"/>
            <a:ext cx="1292464" cy="1219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FCB8D72-DECF-4BFB-BD89-F9B415FDA330}"/>
              </a:ext>
            </a:extLst>
          </p:cNvPr>
          <p:cNvSpPr/>
          <p:nvPr/>
        </p:nvSpPr>
        <p:spPr>
          <a:xfrm>
            <a:off x="1573719" y="6185330"/>
            <a:ext cx="2001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Звук твёрдый, </a:t>
            </a:r>
          </a:p>
          <a:p>
            <a:r>
              <a:rPr lang="ru-RU" dirty="0"/>
              <a:t>глухой, согласный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D554B83-945F-47EF-94F4-5DE2372430B2}"/>
              </a:ext>
            </a:extLst>
          </p:cNvPr>
          <p:cNvSpPr/>
          <p:nvPr/>
        </p:nvSpPr>
        <p:spPr>
          <a:xfrm>
            <a:off x="4483100" y="6050521"/>
            <a:ext cx="310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Голосовые связки отдыхают, горло не дрожит (нет голоса).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7FB966C-FE04-4E7D-A9B3-8A09E779B168}"/>
              </a:ext>
            </a:extLst>
          </p:cNvPr>
          <p:cNvSpPr/>
          <p:nvPr/>
        </p:nvSpPr>
        <p:spPr>
          <a:xfrm>
            <a:off x="10150970" y="0"/>
            <a:ext cx="11282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С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72949BA-8915-4280-ABC0-56D663CFFF04}"/>
              </a:ext>
            </a:extLst>
          </p:cNvPr>
          <p:cNvSpPr txBox="1"/>
          <p:nvPr/>
        </p:nvSpPr>
        <p:spPr>
          <a:xfrm>
            <a:off x="8341438" y="4035513"/>
            <a:ext cx="4001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Зубы сближены. Губы растянуты в улыбке. Кончик языка упирается в нижние зубы, спинка языка выгнута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998CE9B-3F30-4F85-9653-813E8B87FA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5907" y="5568426"/>
            <a:ext cx="1292464" cy="1219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CAFB698-7D51-402D-BA8F-403B2A5A7452}"/>
              </a:ext>
            </a:extLst>
          </p:cNvPr>
          <p:cNvSpPr/>
          <p:nvPr/>
        </p:nvSpPr>
        <p:spPr>
          <a:xfrm>
            <a:off x="9920994" y="6141401"/>
            <a:ext cx="2001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Звук мягкий,</a:t>
            </a:r>
          </a:p>
          <a:p>
            <a:r>
              <a:rPr lang="ru-RU" dirty="0"/>
              <a:t>глухой, согласный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2057102-15DE-44C4-ADCE-FB69676A96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4555" y="624266"/>
            <a:ext cx="1871634" cy="110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A111522-57CE-4082-880D-BCB129DB38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9411" y="1846798"/>
            <a:ext cx="1902117" cy="96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9D8155-0B85-4C38-9E2F-250F25B22E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800" y="607090"/>
            <a:ext cx="3776770" cy="349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B8C74D-E173-4ED8-92EF-D253857E1C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1980" y="4584538"/>
            <a:ext cx="1207113" cy="1335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F3A2F-6718-4DE6-B52C-6D47930CDE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80479" y="577206"/>
            <a:ext cx="3620721" cy="334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4D376A-350E-4D64-AA15-9F3914CE1A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2157" y="2929110"/>
            <a:ext cx="1603387" cy="92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9A3325-28AF-45D9-8987-F6AD99F1C64F}"/>
              </a:ext>
            </a:extLst>
          </p:cNvPr>
          <p:cNvSpPr/>
          <p:nvPr/>
        </p:nvSpPr>
        <p:spPr>
          <a:xfrm>
            <a:off x="5955536" y="2946989"/>
            <a:ext cx="2181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Кончик языка упирается в нижние зубы</a:t>
            </a:r>
          </a:p>
        </p:txBody>
      </p:sp>
    </p:spTree>
    <p:extLst>
      <p:ext uri="{BB962C8B-B14F-4D97-AF65-F5344CB8AC3E}">
        <p14:creationId xmlns:p14="http://schemas.microsoft.com/office/powerpoint/2010/main" xmlns="" val="325106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BF4E5"/>
            </a:gs>
            <a:gs pos="0">
              <a:schemeClr val="accent6">
                <a:lumMod val="5000"/>
                <a:lumOff val="95000"/>
              </a:schemeClr>
            </a:gs>
            <a:gs pos="72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67D1D4-6533-4A23-8577-7303D6D3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73" y="-20223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Произносим звук 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1558BA-F5EE-46E4-ABB6-4138C0F9B81E}"/>
              </a:ext>
            </a:extLst>
          </p:cNvPr>
          <p:cNvSpPr txBox="1"/>
          <p:nvPr/>
        </p:nvSpPr>
        <p:spPr>
          <a:xfrm>
            <a:off x="9589452" y="-210471"/>
            <a:ext cx="22260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5A67E7-3B7A-4FA2-98AA-07CD46D68C3D}"/>
              </a:ext>
            </a:extLst>
          </p:cNvPr>
          <p:cNvSpPr txBox="1"/>
          <p:nvPr/>
        </p:nvSpPr>
        <p:spPr>
          <a:xfrm>
            <a:off x="9609458" y="1499914"/>
            <a:ext cx="11384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440725-135F-415C-A630-2D61648C5DEF}"/>
              </a:ext>
            </a:extLst>
          </p:cNvPr>
          <p:cNvSpPr txBox="1"/>
          <p:nvPr/>
        </p:nvSpPr>
        <p:spPr>
          <a:xfrm>
            <a:off x="9711729" y="3096385"/>
            <a:ext cx="95731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A3D89C-888F-4988-BC69-ADE51EDF730B}"/>
              </a:ext>
            </a:extLst>
          </p:cNvPr>
          <p:cNvSpPr txBox="1"/>
          <p:nvPr/>
        </p:nvSpPr>
        <p:spPr>
          <a:xfrm>
            <a:off x="9683080" y="4660633"/>
            <a:ext cx="131157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Ы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0F3E5ACA-D7AD-42D7-A17D-FADE0475C4DB}"/>
              </a:ext>
            </a:extLst>
          </p:cNvPr>
          <p:cNvCxnSpPr>
            <a:cxnSpLocks/>
          </p:cNvCxnSpPr>
          <p:nvPr/>
        </p:nvCxnSpPr>
        <p:spPr>
          <a:xfrm flipV="1">
            <a:off x="4086526" y="924143"/>
            <a:ext cx="4505954" cy="195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35B9672A-445A-4CDD-A4AD-5E26F8D0E7B7}"/>
              </a:ext>
            </a:extLst>
          </p:cNvPr>
          <p:cNvCxnSpPr>
            <a:cxnSpLocks/>
          </p:cNvCxnSpPr>
          <p:nvPr/>
        </p:nvCxnSpPr>
        <p:spPr>
          <a:xfrm flipV="1">
            <a:off x="4086526" y="2541611"/>
            <a:ext cx="4604689" cy="33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8B485EA1-DD9F-4193-ABC0-9D6314889951}"/>
              </a:ext>
            </a:extLst>
          </p:cNvPr>
          <p:cNvCxnSpPr>
            <a:cxnSpLocks/>
          </p:cNvCxnSpPr>
          <p:nvPr/>
        </p:nvCxnSpPr>
        <p:spPr>
          <a:xfrm>
            <a:off x="4086526" y="2877424"/>
            <a:ext cx="4479302" cy="867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1AD94D9E-2240-4CF3-A8B3-58E0EB6C7232}"/>
              </a:ext>
            </a:extLst>
          </p:cNvPr>
          <p:cNvCxnSpPr>
            <a:cxnSpLocks/>
          </p:cNvCxnSpPr>
          <p:nvPr/>
        </p:nvCxnSpPr>
        <p:spPr>
          <a:xfrm>
            <a:off x="4152550" y="2877424"/>
            <a:ext cx="4376367" cy="246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CB4CA44D-DEBE-4C7D-931D-4A2BC6785AC7}"/>
              </a:ext>
            </a:extLst>
          </p:cNvPr>
          <p:cNvCxnSpPr/>
          <p:nvPr/>
        </p:nvCxnSpPr>
        <p:spPr>
          <a:xfrm flipV="1">
            <a:off x="4778048" y="3043646"/>
            <a:ext cx="2958" cy="1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DA7B2B-E014-4D6B-B6B3-EE71ACF5ACA7}"/>
              </a:ext>
            </a:extLst>
          </p:cNvPr>
          <p:cNvSpPr/>
          <p:nvPr/>
        </p:nvSpPr>
        <p:spPr>
          <a:xfrm>
            <a:off x="2944866" y="2162513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4C349D1-3B94-46A6-AFD4-8A341D31F5ED}"/>
              </a:ext>
            </a:extLst>
          </p:cNvPr>
          <p:cNvSpPr/>
          <p:nvPr/>
        </p:nvSpPr>
        <p:spPr>
          <a:xfrm>
            <a:off x="8571840" y="-269687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7401089-6E05-4CD5-89C0-BDFB409F6E7A}"/>
              </a:ext>
            </a:extLst>
          </p:cNvPr>
          <p:cNvSpPr/>
          <p:nvPr/>
        </p:nvSpPr>
        <p:spPr>
          <a:xfrm>
            <a:off x="8742961" y="1515417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62EDDEE-677C-4E30-9872-EBC19ED1F1AA}"/>
              </a:ext>
            </a:extLst>
          </p:cNvPr>
          <p:cNvSpPr/>
          <p:nvPr/>
        </p:nvSpPr>
        <p:spPr>
          <a:xfrm>
            <a:off x="8691215" y="3088025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10501A0-7350-4318-9F05-ADB40345081B}"/>
              </a:ext>
            </a:extLst>
          </p:cNvPr>
          <p:cNvSpPr/>
          <p:nvPr/>
        </p:nvSpPr>
        <p:spPr>
          <a:xfrm>
            <a:off x="8678785" y="4667521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xmlns="" val="3785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5989 -0.3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95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7487 -0.09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7018 0.138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6992 0.364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10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BF4E5"/>
            </a:gs>
            <a:gs pos="0">
              <a:schemeClr val="accent6">
                <a:lumMod val="5000"/>
                <a:lumOff val="95000"/>
              </a:schemeClr>
            </a:gs>
            <a:gs pos="72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67D1D4-6533-4A23-8577-7303D6D3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73" y="-20223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Произносим звук 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E83B54-E901-4AFE-A8EB-4A0ED9009300}"/>
              </a:ext>
            </a:extLst>
          </p:cNvPr>
          <p:cNvSpPr txBox="1"/>
          <p:nvPr/>
        </p:nvSpPr>
        <p:spPr>
          <a:xfrm>
            <a:off x="5026405" y="2162513"/>
            <a:ext cx="9201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solidFill>
                  <a:schemeClr val="accent1"/>
                </a:solidFill>
              </a:rPr>
              <a:t>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5A67E7-3B7A-4FA2-98AA-07CD46D68C3D}"/>
              </a:ext>
            </a:extLst>
          </p:cNvPr>
          <p:cNvSpPr txBox="1"/>
          <p:nvPr/>
        </p:nvSpPr>
        <p:spPr>
          <a:xfrm>
            <a:off x="8508867" y="1540122"/>
            <a:ext cx="11384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440725-135F-415C-A630-2D61648C5DEF}"/>
              </a:ext>
            </a:extLst>
          </p:cNvPr>
          <p:cNvSpPr txBox="1"/>
          <p:nvPr/>
        </p:nvSpPr>
        <p:spPr>
          <a:xfrm>
            <a:off x="8676017" y="3014463"/>
            <a:ext cx="95731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A3D89C-888F-4988-BC69-ADE51EDF730B}"/>
              </a:ext>
            </a:extLst>
          </p:cNvPr>
          <p:cNvSpPr txBox="1"/>
          <p:nvPr/>
        </p:nvSpPr>
        <p:spPr>
          <a:xfrm>
            <a:off x="8608253" y="4577550"/>
            <a:ext cx="131157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A583165-D593-44A3-B7DC-8C8637982143}"/>
              </a:ext>
            </a:extLst>
          </p:cNvPr>
          <p:cNvSpPr/>
          <p:nvPr/>
        </p:nvSpPr>
        <p:spPr>
          <a:xfrm>
            <a:off x="1045028" y="-291578"/>
            <a:ext cx="12358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0" b="1" dirty="0">
                <a:solidFill>
                  <a:srgbClr val="FF0000"/>
                </a:solidFill>
              </a:rPr>
              <a:t>А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8B60D03-5B95-4F7C-B34B-2540F5D73BC8}"/>
              </a:ext>
            </a:extLst>
          </p:cNvPr>
          <p:cNvCxnSpPr/>
          <p:nvPr/>
        </p:nvCxnSpPr>
        <p:spPr>
          <a:xfrm>
            <a:off x="1933303" y="576946"/>
            <a:ext cx="2844745" cy="2422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CB4CA44D-DEBE-4C7D-931D-4A2BC6785AC7}"/>
              </a:ext>
            </a:extLst>
          </p:cNvPr>
          <p:cNvCxnSpPr/>
          <p:nvPr/>
        </p:nvCxnSpPr>
        <p:spPr>
          <a:xfrm flipV="1">
            <a:off x="4778048" y="3043646"/>
            <a:ext cx="2958" cy="1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385C538-473E-45B5-803F-54F061159578}"/>
              </a:ext>
            </a:extLst>
          </p:cNvPr>
          <p:cNvSpPr/>
          <p:nvPr/>
        </p:nvSpPr>
        <p:spPr>
          <a:xfrm>
            <a:off x="971388" y="1493526"/>
            <a:ext cx="113845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F532380-2ECA-4118-A16F-5EDD45AF11C0}"/>
              </a:ext>
            </a:extLst>
          </p:cNvPr>
          <p:cNvSpPr/>
          <p:nvPr/>
        </p:nvSpPr>
        <p:spPr>
          <a:xfrm>
            <a:off x="1061957" y="2999243"/>
            <a:ext cx="95731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2ECB258C-5F0B-44A9-A5B7-5B98863AEDCF}"/>
              </a:ext>
            </a:extLst>
          </p:cNvPr>
          <p:cNvSpPr/>
          <p:nvPr/>
        </p:nvSpPr>
        <p:spPr>
          <a:xfrm>
            <a:off x="884824" y="4636988"/>
            <a:ext cx="131157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FF0000"/>
                </a:solidFill>
              </a:rPr>
              <a:t>Ы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2A501E5A-DA72-48E9-9C2C-F60681DAC691}"/>
              </a:ext>
            </a:extLst>
          </p:cNvPr>
          <p:cNvCxnSpPr/>
          <p:nvPr/>
        </p:nvCxnSpPr>
        <p:spPr>
          <a:xfrm flipH="1" flipV="1">
            <a:off x="2280839" y="2560320"/>
            <a:ext cx="2497209" cy="43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F51247EE-093E-4253-9106-641886BF3FAE}"/>
              </a:ext>
            </a:extLst>
          </p:cNvPr>
          <p:cNvCxnSpPr/>
          <p:nvPr/>
        </p:nvCxnSpPr>
        <p:spPr>
          <a:xfrm flipH="1">
            <a:off x="2320949" y="2999243"/>
            <a:ext cx="2457099" cy="892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C9A24F24-A18C-446A-B7ED-99497212A306}"/>
              </a:ext>
            </a:extLst>
          </p:cNvPr>
          <p:cNvCxnSpPr/>
          <p:nvPr/>
        </p:nvCxnSpPr>
        <p:spPr>
          <a:xfrm flipH="1">
            <a:off x="2293543" y="2999243"/>
            <a:ext cx="2452082" cy="2530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DA7B2B-E014-4D6B-B6B3-EE71ACF5ACA7}"/>
              </a:ext>
            </a:extLst>
          </p:cNvPr>
          <p:cNvSpPr/>
          <p:nvPr/>
        </p:nvSpPr>
        <p:spPr>
          <a:xfrm>
            <a:off x="9633330" y="-87330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2102A6-8573-467A-B43A-C365BEA04590}"/>
              </a:ext>
            </a:extLst>
          </p:cNvPr>
          <p:cNvSpPr/>
          <p:nvPr/>
        </p:nvSpPr>
        <p:spPr>
          <a:xfrm>
            <a:off x="8608253" y="0"/>
            <a:ext cx="103906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1D5449E-8136-4E33-B762-B95FB2B07C17}"/>
              </a:ext>
            </a:extLst>
          </p:cNvPr>
          <p:cNvSpPr/>
          <p:nvPr/>
        </p:nvSpPr>
        <p:spPr>
          <a:xfrm>
            <a:off x="9663059" y="1493526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1DE01AB-1599-4511-863B-6DC1FBF6FFCA}"/>
              </a:ext>
            </a:extLst>
          </p:cNvPr>
          <p:cNvSpPr/>
          <p:nvPr/>
        </p:nvSpPr>
        <p:spPr>
          <a:xfrm>
            <a:off x="9731400" y="2950098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56312B4-6C44-47F4-BC76-0155446AA83E}"/>
              </a:ext>
            </a:extLst>
          </p:cNvPr>
          <p:cNvSpPr/>
          <p:nvPr/>
        </p:nvSpPr>
        <p:spPr>
          <a:xfrm>
            <a:off x="9712245" y="4577550"/>
            <a:ext cx="9316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0" b="1" dirty="0">
                <a:solidFill>
                  <a:srgbClr val="4472C4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xmlns="" val="2153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38778E-17 L 0.25625 0.3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25951 0.097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2625 -0.121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25339 -0.36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4" grpId="0"/>
      <p:bldP spid="24" grpId="1"/>
      <p:bldP spid="41" grpId="0"/>
      <p:bldP spid="41" grpId="1"/>
      <p:bldP spid="42" grpId="0"/>
      <p:bldP spid="42" grpId="1"/>
      <p:bldP spid="43" grpId="0"/>
      <p:bldP spid="4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FBFD"/>
            </a:gs>
            <a:gs pos="0">
              <a:schemeClr val="accent1">
                <a:lumMod val="60000"/>
                <a:lumOff val="40000"/>
              </a:schemeClr>
            </a:gs>
            <a:gs pos="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98000">
              <a:srgbClr val="E8FB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D02AD1-DF12-4005-9A47-682B7DABF560}"/>
              </a:ext>
            </a:extLst>
          </p:cNvPr>
          <p:cNvSpPr/>
          <p:nvPr/>
        </p:nvSpPr>
        <p:spPr>
          <a:xfrm>
            <a:off x="3263900" y="4031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Угадай в каких словах есть звук </a:t>
            </a:r>
            <a:br>
              <a:rPr lang="ru-RU" sz="3200" b="1" dirty="0"/>
            </a:br>
            <a:r>
              <a:rPr lang="ru-RU" sz="3200" b="1" dirty="0"/>
              <a:t>[С] или  [С’]?</a:t>
            </a:r>
            <a:br>
              <a:rPr lang="ru-RU" sz="3200" b="1" dirty="0"/>
            </a:br>
            <a:r>
              <a:rPr lang="ru-RU" sz="3200" b="1" dirty="0"/>
              <a:t>В тех словах, где есть эти звуки- картинки останутся на месте.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E297FFF-D8CF-40C2-B5C8-0D6F2D03F3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0528" y="2694573"/>
            <a:ext cx="1983883" cy="165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7B9AFD-1B5C-475F-980A-7CA74782D7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034" y="184805"/>
            <a:ext cx="1977985" cy="197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F37D13-EA36-4ECB-A0EE-14363BAF30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460" y="2566363"/>
            <a:ext cx="1892405" cy="206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062873-4BF6-483B-BC3A-C0EF0881E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1190" y="2694573"/>
            <a:ext cx="1983883" cy="1365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9FE848-74BA-41B8-9552-D60142CA66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39866" y="3377199"/>
            <a:ext cx="2287881" cy="257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1F13756-C2BA-413C-8C0F-86F1FD5C0F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4161" y="4360528"/>
            <a:ext cx="2693987" cy="187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F6D9ED-3727-42E6-9E3D-C8D7936A3DB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23571" y="541960"/>
            <a:ext cx="1751336" cy="238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98242F-89A9-45BA-A76B-D7551644D2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36035" y="4431897"/>
            <a:ext cx="1701587" cy="2241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404DBC7-AC11-4669-B886-9FD27C1640E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9918" y="4431897"/>
            <a:ext cx="2568985" cy="230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xmlns="" id="{10EC5ADD-C409-412A-A5F2-BD5B3C10AF20}"/>
              </a:ext>
            </a:extLst>
          </p:cNvPr>
          <p:cNvSpPr/>
          <p:nvPr/>
        </p:nvSpPr>
        <p:spPr>
          <a:xfrm>
            <a:off x="-16693" y="826234"/>
            <a:ext cx="2839754" cy="177174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107FEA3B-C4FF-4864-99AC-299034B069F9}"/>
              </a:ext>
            </a:extLst>
          </p:cNvPr>
          <p:cNvSpPr/>
          <p:nvPr/>
        </p:nvSpPr>
        <p:spPr>
          <a:xfrm>
            <a:off x="9305497" y="815807"/>
            <a:ext cx="2886503" cy="1771740"/>
          </a:xfrm>
          <a:prstGeom prst="triangle">
            <a:avLst>
              <a:gd name="adj" fmla="val 5047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140320-012C-4AFB-93A4-959EA8152D80}"/>
              </a:ext>
            </a:extLst>
          </p:cNvPr>
          <p:cNvSpPr/>
          <p:nvPr/>
        </p:nvSpPr>
        <p:spPr>
          <a:xfrm>
            <a:off x="9592301" y="2587547"/>
            <a:ext cx="2456597" cy="42704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565E96-B844-4EAA-8BC0-AF4BFF7D3BA1}"/>
              </a:ext>
            </a:extLst>
          </p:cNvPr>
          <p:cNvSpPr/>
          <p:nvPr/>
        </p:nvSpPr>
        <p:spPr>
          <a:xfrm>
            <a:off x="174362" y="2597974"/>
            <a:ext cx="2456597" cy="4270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8A900-C290-404A-9C63-903AD672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918" y="82322"/>
            <a:ext cx="5124164" cy="537519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Засели в домики предметы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5A7447-549C-4113-B058-1F1C1338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4952841"/>
            <a:ext cx="5727700" cy="2924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EA104F-1A15-47E0-B7D1-98E55275C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273"/>
          <a:stretch/>
        </p:blipFill>
        <p:spPr>
          <a:xfrm>
            <a:off x="7354916" y="866202"/>
            <a:ext cx="1412569" cy="2286044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9DBCC3-F64C-401B-8F36-7DFFCE6CC3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6263" y="5237771"/>
            <a:ext cx="1848395" cy="1312360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251BB6-D102-4DF3-BBF7-74E300994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95452" y="4733200"/>
            <a:ext cx="1913450" cy="1804730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0BC8A82-A3E7-4F6E-9B52-B55445A427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1911" y="1112267"/>
            <a:ext cx="1624850" cy="1947386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C781674-7703-4518-8853-723E7467401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3329" y="3429000"/>
            <a:ext cx="2213040" cy="1597290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63E79C3-91B1-49E7-A491-504D85179B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4677" y="2587547"/>
            <a:ext cx="1708631" cy="1708631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21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63 0.19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7851 0.2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9753 0.15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60066 -0.182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6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48984 0.286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56446 0.055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B4461-95BD-4BB0-98A8-59389845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53"/>
            <a:ext cx="10515600" cy="801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спрятался звук?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определи место звука </a:t>
            </a:r>
            <a:r>
              <a:rPr lang="ru-RU" sz="2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или С</a:t>
            </a:r>
            <a:r>
              <a:rPr lang="en-US" sz="2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ru-RU" sz="2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словах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F0341A-9D27-4877-9CFB-A531C941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68231"/>
            <a:ext cx="2108200" cy="4351338"/>
          </a:xfrm>
        </p:spPr>
        <p:txBody>
          <a:bodyPr>
            <a:normAutofit/>
          </a:bodyPr>
          <a:lstStyle/>
          <a:p>
            <a:pPr lvl="3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7472128-CA66-47BB-BA12-851B44005396}"/>
              </a:ext>
            </a:extLst>
          </p:cNvPr>
          <p:cNvSpPr/>
          <p:nvPr/>
        </p:nvSpPr>
        <p:spPr>
          <a:xfrm>
            <a:off x="987207" y="2890287"/>
            <a:ext cx="6223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DD894BC-00BC-4AE3-BB1D-612F45BE8129}"/>
              </a:ext>
            </a:extLst>
          </p:cNvPr>
          <p:cNvSpPr/>
          <p:nvPr/>
        </p:nvSpPr>
        <p:spPr>
          <a:xfrm>
            <a:off x="298111" y="2894759"/>
            <a:ext cx="689096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341C713-A0F1-41C5-AA57-97E4FB5B10D6}"/>
              </a:ext>
            </a:extLst>
          </p:cNvPr>
          <p:cNvSpPr/>
          <p:nvPr/>
        </p:nvSpPr>
        <p:spPr>
          <a:xfrm>
            <a:off x="1596173" y="2891577"/>
            <a:ext cx="628187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18B370E-EC32-4AA9-AEFF-A3D4C911A84A}"/>
              </a:ext>
            </a:extLst>
          </p:cNvPr>
          <p:cNvSpPr/>
          <p:nvPr/>
        </p:nvSpPr>
        <p:spPr>
          <a:xfrm>
            <a:off x="2974787" y="2890287"/>
            <a:ext cx="655103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10211C6-05C3-4C2A-9AEB-82D131C606AA}"/>
              </a:ext>
            </a:extLst>
          </p:cNvPr>
          <p:cNvSpPr/>
          <p:nvPr/>
        </p:nvSpPr>
        <p:spPr>
          <a:xfrm>
            <a:off x="4263920" y="2890287"/>
            <a:ext cx="628187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07B30EF-1123-4877-9F32-7939246A23AA}"/>
              </a:ext>
            </a:extLst>
          </p:cNvPr>
          <p:cNvSpPr/>
          <p:nvPr/>
        </p:nvSpPr>
        <p:spPr>
          <a:xfrm>
            <a:off x="3637082" y="2890287"/>
            <a:ext cx="628187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39090C9-77EA-4D82-8424-AD16D5156927}"/>
              </a:ext>
            </a:extLst>
          </p:cNvPr>
          <p:cNvSpPr/>
          <p:nvPr/>
        </p:nvSpPr>
        <p:spPr>
          <a:xfrm>
            <a:off x="5454124" y="2881975"/>
            <a:ext cx="6731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F5EB63F-AE9A-4135-99AA-F9BFE1685744}"/>
              </a:ext>
            </a:extLst>
          </p:cNvPr>
          <p:cNvSpPr/>
          <p:nvPr/>
        </p:nvSpPr>
        <p:spPr>
          <a:xfrm>
            <a:off x="6792506" y="2881975"/>
            <a:ext cx="656883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83C9769-5608-49CA-83A7-0D1C354349A1}"/>
              </a:ext>
            </a:extLst>
          </p:cNvPr>
          <p:cNvSpPr/>
          <p:nvPr/>
        </p:nvSpPr>
        <p:spPr>
          <a:xfrm>
            <a:off x="6131336" y="2883052"/>
            <a:ext cx="65657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2FDD57E-3413-487E-96E9-FF9F74D1142E}"/>
              </a:ext>
            </a:extLst>
          </p:cNvPr>
          <p:cNvSpPr/>
          <p:nvPr/>
        </p:nvSpPr>
        <p:spPr>
          <a:xfrm>
            <a:off x="9625158" y="2890287"/>
            <a:ext cx="65657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5143DAE-9AD0-41B8-8F3A-385C71D8D31E}"/>
              </a:ext>
            </a:extLst>
          </p:cNvPr>
          <p:cNvSpPr/>
          <p:nvPr/>
        </p:nvSpPr>
        <p:spPr>
          <a:xfrm>
            <a:off x="8370680" y="2890287"/>
            <a:ext cx="65657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85C3AEE-33CE-4EA2-836D-B90526EB7CBA}"/>
              </a:ext>
            </a:extLst>
          </p:cNvPr>
          <p:cNvSpPr/>
          <p:nvPr/>
        </p:nvSpPr>
        <p:spPr>
          <a:xfrm>
            <a:off x="8964471" y="2890287"/>
            <a:ext cx="65657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3A68DF2-9658-4340-BB5A-1BE3FA33EC17}"/>
              </a:ext>
            </a:extLst>
          </p:cNvPr>
          <p:cNvSpPr/>
          <p:nvPr/>
        </p:nvSpPr>
        <p:spPr>
          <a:xfrm>
            <a:off x="1197983" y="6031530"/>
            <a:ext cx="622300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52677D2-B92D-495C-939B-8FE154A93A9A}"/>
              </a:ext>
            </a:extLst>
          </p:cNvPr>
          <p:cNvSpPr/>
          <p:nvPr/>
        </p:nvSpPr>
        <p:spPr>
          <a:xfrm>
            <a:off x="1816730" y="6031532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92DE9E0-B4D4-4E13-9284-B718C8E21AC9}"/>
              </a:ext>
            </a:extLst>
          </p:cNvPr>
          <p:cNvSpPr/>
          <p:nvPr/>
        </p:nvSpPr>
        <p:spPr>
          <a:xfrm>
            <a:off x="577506" y="6031527"/>
            <a:ext cx="622300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A8A78A1-83DB-4F81-B01F-7D6052461580}"/>
              </a:ext>
            </a:extLst>
          </p:cNvPr>
          <p:cNvSpPr/>
          <p:nvPr/>
        </p:nvSpPr>
        <p:spPr>
          <a:xfrm>
            <a:off x="3834870" y="6031530"/>
            <a:ext cx="622300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77C486F-6BBA-461B-87FD-1CBF5D60531A}"/>
              </a:ext>
            </a:extLst>
          </p:cNvPr>
          <p:cNvSpPr/>
          <p:nvPr/>
        </p:nvSpPr>
        <p:spPr>
          <a:xfrm>
            <a:off x="4453517" y="6031530"/>
            <a:ext cx="622301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F73667D-79E9-4484-A57C-3E1C38FC9163}"/>
              </a:ext>
            </a:extLst>
          </p:cNvPr>
          <p:cNvSpPr/>
          <p:nvPr/>
        </p:nvSpPr>
        <p:spPr>
          <a:xfrm>
            <a:off x="5075825" y="6031535"/>
            <a:ext cx="622301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C337AB9-7BAD-4E2F-A636-19AA9099DCBC}"/>
              </a:ext>
            </a:extLst>
          </p:cNvPr>
          <p:cNvSpPr/>
          <p:nvPr/>
        </p:nvSpPr>
        <p:spPr>
          <a:xfrm>
            <a:off x="7948410" y="6031533"/>
            <a:ext cx="646447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054BB9E-1D9A-4286-819D-398946D5D0EC}"/>
              </a:ext>
            </a:extLst>
          </p:cNvPr>
          <p:cNvSpPr/>
          <p:nvPr/>
        </p:nvSpPr>
        <p:spPr>
          <a:xfrm>
            <a:off x="6664006" y="6031530"/>
            <a:ext cx="646447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9A8ED97-12C0-46F9-8DCF-8109B65BC6B6}"/>
              </a:ext>
            </a:extLst>
          </p:cNvPr>
          <p:cNvSpPr/>
          <p:nvPr/>
        </p:nvSpPr>
        <p:spPr>
          <a:xfrm>
            <a:off x="7306998" y="6031530"/>
            <a:ext cx="646447" cy="64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B281B595-7576-482C-BF0A-26A981698F39}"/>
              </a:ext>
            </a:extLst>
          </p:cNvPr>
          <p:cNvSpPr/>
          <p:nvPr/>
        </p:nvSpPr>
        <p:spPr>
          <a:xfrm>
            <a:off x="11029887" y="6031531"/>
            <a:ext cx="646447" cy="601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BE18C5E-0827-4914-AD95-E03CE6429AA6}"/>
              </a:ext>
            </a:extLst>
          </p:cNvPr>
          <p:cNvSpPr/>
          <p:nvPr/>
        </p:nvSpPr>
        <p:spPr>
          <a:xfrm>
            <a:off x="10383440" y="6031531"/>
            <a:ext cx="646447" cy="601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61D6F9A-11A5-41B2-A392-9740AB1E683F}"/>
              </a:ext>
            </a:extLst>
          </p:cNvPr>
          <p:cNvSpPr/>
          <p:nvPr/>
        </p:nvSpPr>
        <p:spPr>
          <a:xfrm>
            <a:off x="9791299" y="6031531"/>
            <a:ext cx="646447" cy="601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5A6BAA-5349-4122-AC48-15E00291F1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254" y="1092500"/>
            <a:ext cx="2213040" cy="159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812E64-9470-4AFB-858F-9A692936E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513" y="558733"/>
            <a:ext cx="2127688" cy="229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02B6C9-5F91-4BF9-AE9C-9E6563975C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7400" y="964543"/>
            <a:ext cx="1401763" cy="172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02AA51-4FC3-42D6-B1B7-A2DFCAC7A7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2023" y="836637"/>
            <a:ext cx="2452140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7EE49B-A4E9-4A4B-A3E3-2693D336D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953" y="4073917"/>
            <a:ext cx="1790262" cy="179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CA5FDF-EA1A-477C-91C3-ABA36EABF9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3795" y="3938855"/>
            <a:ext cx="1764317" cy="182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0A26C5-A4B8-4DEE-8561-A1707BE3E4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13936" y="3793478"/>
            <a:ext cx="1518864" cy="202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4EECBC-FE25-4004-A5F7-E498A1C938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0552" y="3883059"/>
            <a:ext cx="1841500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47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D437B3E-9F57-448E-9726-355CBE3F6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9253" y="462852"/>
            <a:ext cx="10713492" cy="3684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D23851-E500-483F-9C86-498B874077A6}"/>
              </a:ext>
            </a:extLst>
          </p:cNvPr>
          <p:cNvSpPr txBox="1"/>
          <p:nvPr/>
        </p:nvSpPr>
        <p:spPr>
          <a:xfrm>
            <a:off x="3472685" y="-205285"/>
            <a:ext cx="5246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слов на слоги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078108-FD62-40FA-9418-41BE7173B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2419" y="4354906"/>
            <a:ext cx="1993900" cy="199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2B605E-77C7-4975-8216-E3D6771CF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41453" y="4939106"/>
            <a:ext cx="1898386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E3B5C2-4B4D-4587-BB5B-44F9776BB8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7573" y="4298950"/>
            <a:ext cx="1930400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D04BE0-F490-4458-B533-1B679FF466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681" y="4420298"/>
            <a:ext cx="1425595" cy="197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1862AA-B352-4569-A23C-B33A11DB2E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38108" y="4667452"/>
            <a:ext cx="2712439" cy="1918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888C721-D967-40C8-BF26-56921A0131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2184" y="4535300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714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39088 -0.436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09506 -0.49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11263 -0.464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27578 -0.461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2278 -0.464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58007 -0.441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20916</TotalTime>
  <Words>185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Звук С - Сь и Буква С</vt:lpstr>
      <vt:lpstr>Новый звук, новая бука</vt:lpstr>
      <vt:lpstr>Слайд 3</vt:lpstr>
      <vt:lpstr>Произносим звук </vt:lpstr>
      <vt:lpstr>Произносим звук </vt:lpstr>
      <vt:lpstr>Слайд 6</vt:lpstr>
      <vt:lpstr>Засели в домики предметы</vt:lpstr>
      <vt:lpstr>Где спрятался звук?  определи место звука С или С’ в словах</vt:lpstr>
      <vt:lpstr>Слайд 9</vt:lpstr>
      <vt:lpstr>Звуковой анализ слова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722</cp:lastModifiedBy>
  <cp:revision>386</cp:revision>
  <dcterms:created xsi:type="dcterms:W3CDTF">2019-10-06T17:00:54Z</dcterms:created>
  <dcterms:modified xsi:type="dcterms:W3CDTF">2022-04-27T06:46:52Z</dcterms:modified>
</cp:coreProperties>
</file>