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8" r:id="rId4"/>
    <p:sldId id="259" r:id="rId5"/>
    <p:sldId id="263" r:id="rId6"/>
    <p:sldId id="264" r:id="rId7"/>
    <p:sldId id="265" r:id="rId8"/>
    <p:sldId id="266" r:id="rId9"/>
    <p:sldId id="268" r:id="rId10"/>
    <p:sldId id="257" r:id="rId11"/>
    <p:sldId id="261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DD07EF-110B-4FFA-B555-3694300D7BA7}">
          <p14:sldIdLst>
            <p14:sldId id="256"/>
            <p14:sldId id="269"/>
            <p14:sldId id="258"/>
            <p14:sldId id="259"/>
            <p14:sldId id="263"/>
            <p14:sldId id="264"/>
            <p14:sldId id="265"/>
            <p14:sldId id="266"/>
            <p14:sldId id="268"/>
            <p14:sldId id="257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>
        <p:scale>
          <a:sx n="50" d="100"/>
          <a:sy n="50" d="100"/>
        </p:scale>
        <p:origin x="-102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046CF-9335-43B2-B6E0-0238015BCE8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D5A597-E327-480C-ABDD-070117FB231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Система работы по патриотическому воспитанию</a:t>
          </a:r>
          <a:endParaRPr lang="ru-RU" sz="2400" b="1" dirty="0">
            <a:solidFill>
              <a:srgbClr val="FF0000"/>
            </a:solidFill>
          </a:endParaRPr>
        </a:p>
      </dgm:t>
    </dgm:pt>
    <dgm:pt modelId="{B6B6E666-E7B6-4A09-BC38-412BC1229BC1}" type="parTrans" cxnId="{23A3EF1B-99EC-4868-8CE7-61D4A6533897}">
      <dgm:prSet/>
      <dgm:spPr/>
      <dgm:t>
        <a:bodyPr/>
        <a:lstStyle/>
        <a:p>
          <a:endParaRPr lang="ru-RU"/>
        </a:p>
      </dgm:t>
    </dgm:pt>
    <dgm:pt modelId="{AA3B2784-132B-4B45-BE04-A03BBE0D4D92}" type="sibTrans" cxnId="{23A3EF1B-99EC-4868-8CE7-61D4A6533897}">
      <dgm:prSet/>
      <dgm:spPr/>
      <dgm:t>
        <a:bodyPr/>
        <a:lstStyle/>
        <a:p>
          <a:endParaRPr lang="ru-RU"/>
        </a:p>
      </dgm:t>
    </dgm:pt>
    <dgm:pt modelId="{6AEA7358-5181-4D42-B3CA-2B66CF985098}">
      <dgm:prSet phldrT="[Текст]"/>
      <dgm:spPr/>
      <dgm:t>
        <a:bodyPr/>
        <a:lstStyle/>
        <a:p>
          <a:r>
            <a:rPr lang="ru-RU" dirty="0" smtClean="0"/>
            <a:t>Я и моя семья</a:t>
          </a:r>
          <a:endParaRPr lang="ru-RU" dirty="0"/>
        </a:p>
      </dgm:t>
    </dgm:pt>
    <dgm:pt modelId="{0D536B8A-3D74-4785-98E4-3305A4618C71}" type="parTrans" cxnId="{766AE584-6E11-47F6-9435-4BFF77D1C698}">
      <dgm:prSet/>
      <dgm:spPr/>
      <dgm:t>
        <a:bodyPr/>
        <a:lstStyle/>
        <a:p>
          <a:endParaRPr lang="ru-RU"/>
        </a:p>
      </dgm:t>
    </dgm:pt>
    <dgm:pt modelId="{D8E79C83-72B9-4EB4-BC88-995834CD203B}" type="sibTrans" cxnId="{766AE584-6E11-47F6-9435-4BFF77D1C698}">
      <dgm:prSet/>
      <dgm:spPr/>
      <dgm:t>
        <a:bodyPr/>
        <a:lstStyle/>
        <a:p>
          <a:endParaRPr lang="ru-RU"/>
        </a:p>
      </dgm:t>
    </dgm:pt>
    <dgm:pt modelId="{759FF2F7-3D8A-4A88-B648-85D1A9105AF0}">
      <dgm:prSet phldrT="[Текст]"/>
      <dgm:spPr/>
      <dgm:t>
        <a:bodyPr/>
        <a:lstStyle/>
        <a:p>
          <a:r>
            <a:rPr lang="ru-RU" dirty="0" smtClean="0"/>
            <a:t> Я гражданин России</a:t>
          </a:r>
          <a:endParaRPr lang="ru-RU" dirty="0"/>
        </a:p>
      </dgm:t>
    </dgm:pt>
    <dgm:pt modelId="{33AB476A-BCCD-4777-90BD-8DDB65CF056F}" type="parTrans" cxnId="{1E74D2C5-2AA9-472D-8A2B-6C8CBBAB8073}">
      <dgm:prSet/>
      <dgm:spPr/>
      <dgm:t>
        <a:bodyPr/>
        <a:lstStyle/>
        <a:p>
          <a:endParaRPr lang="ru-RU"/>
        </a:p>
      </dgm:t>
    </dgm:pt>
    <dgm:pt modelId="{A0536D47-CCAC-4CCB-A690-1553D9BD341E}" type="sibTrans" cxnId="{1E74D2C5-2AA9-472D-8A2B-6C8CBBAB8073}">
      <dgm:prSet/>
      <dgm:spPr/>
      <dgm:t>
        <a:bodyPr/>
        <a:lstStyle/>
        <a:p>
          <a:endParaRPr lang="ru-RU"/>
        </a:p>
      </dgm:t>
    </dgm:pt>
    <dgm:pt modelId="{3C2F5C12-9645-4629-A129-B6D5F4FB277E}">
      <dgm:prSet/>
      <dgm:spPr/>
      <dgm:t>
        <a:bodyPr/>
        <a:lstStyle/>
        <a:p>
          <a:endParaRPr lang="ru-RU"/>
        </a:p>
      </dgm:t>
    </dgm:pt>
    <dgm:pt modelId="{F5627FEC-0689-451E-A514-204F80F1435B}" type="parTrans" cxnId="{BEE50B4F-679B-4844-9B53-35823765EC2C}">
      <dgm:prSet/>
      <dgm:spPr/>
      <dgm:t>
        <a:bodyPr/>
        <a:lstStyle/>
        <a:p>
          <a:endParaRPr lang="ru-RU"/>
        </a:p>
      </dgm:t>
    </dgm:pt>
    <dgm:pt modelId="{EF1EEBFE-DD13-454B-924E-F4C31A7E19E2}" type="sibTrans" cxnId="{BEE50B4F-679B-4844-9B53-35823765EC2C}">
      <dgm:prSet/>
      <dgm:spPr/>
      <dgm:t>
        <a:bodyPr/>
        <a:lstStyle/>
        <a:p>
          <a:endParaRPr lang="ru-RU"/>
        </a:p>
      </dgm:t>
    </dgm:pt>
    <dgm:pt modelId="{E35C4556-27E8-491C-A43F-9032019589C4}">
      <dgm:prSet/>
      <dgm:spPr/>
      <dgm:t>
        <a:bodyPr/>
        <a:lstStyle/>
        <a:p>
          <a:r>
            <a:rPr lang="ru-RU" dirty="0" smtClean="0"/>
            <a:t>Слушание музыки. Песенное творчество. Танцевальное творчество. Музыкальные игры. </a:t>
          </a:r>
          <a:r>
            <a:rPr lang="ru-RU" dirty="0" err="1" smtClean="0"/>
            <a:t>Музицирование</a:t>
          </a:r>
          <a:r>
            <a:rPr lang="ru-RU" dirty="0" smtClean="0"/>
            <a:t>. Театрализация</a:t>
          </a:r>
        </a:p>
        <a:p>
          <a:endParaRPr lang="ru-RU" dirty="0"/>
        </a:p>
      </dgm:t>
    </dgm:pt>
    <dgm:pt modelId="{D5AFA6F3-D322-46D1-BC99-597859891FFC}" type="parTrans" cxnId="{A2280828-8939-4CBA-9AA7-D474575D5B40}">
      <dgm:prSet/>
      <dgm:spPr/>
      <dgm:t>
        <a:bodyPr/>
        <a:lstStyle/>
        <a:p>
          <a:endParaRPr lang="ru-RU"/>
        </a:p>
      </dgm:t>
    </dgm:pt>
    <dgm:pt modelId="{AC4618F4-E28F-4FD9-9F5C-A5BEC9C1975F}" type="sibTrans" cxnId="{A2280828-8939-4CBA-9AA7-D474575D5B40}">
      <dgm:prSet/>
      <dgm:spPr/>
      <dgm:t>
        <a:bodyPr/>
        <a:lstStyle/>
        <a:p>
          <a:endParaRPr lang="ru-RU"/>
        </a:p>
      </dgm:t>
    </dgm:pt>
    <dgm:pt modelId="{35CAFEDA-B8DE-4D84-9378-77E751E9ED39}" type="pres">
      <dgm:prSet presAssocID="{14F046CF-9335-43B2-B6E0-0238015BCE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D301AB-2065-4914-9F7E-7010F24024ED}" type="pres">
      <dgm:prSet presAssocID="{B0D5A597-E327-480C-ABDD-070117FB231C}" presName="hierRoot1" presStyleCnt="0"/>
      <dgm:spPr/>
    </dgm:pt>
    <dgm:pt modelId="{7EC17CCB-F5D6-451D-A252-B61C55FF682E}" type="pres">
      <dgm:prSet presAssocID="{B0D5A597-E327-480C-ABDD-070117FB231C}" presName="composite" presStyleCnt="0"/>
      <dgm:spPr/>
    </dgm:pt>
    <dgm:pt modelId="{08588A60-F89F-4F19-93EA-4E00E277C5E5}" type="pres">
      <dgm:prSet presAssocID="{B0D5A597-E327-480C-ABDD-070117FB231C}" presName="background" presStyleLbl="node0" presStyleIdx="0" presStyleCnt="1"/>
      <dgm:spPr/>
    </dgm:pt>
    <dgm:pt modelId="{5C855BFC-FF44-4AF0-94F3-209B00419BE6}" type="pres">
      <dgm:prSet presAssocID="{B0D5A597-E327-480C-ABDD-070117FB231C}" presName="text" presStyleLbl="fgAcc0" presStyleIdx="0" presStyleCnt="1" custScaleX="179474" custScaleY="126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83E9E1-6C87-406F-8577-986920178DA1}" type="pres">
      <dgm:prSet presAssocID="{B0D5A597-E327-480C-ABDD-070117FB231C}" presName="hierChild2" presStyleCnt="0"/>
      <dgm:spPr/>
    </dgm:pt>
    <dgm:pt modelId="{77A2D715-A2D7-4076-947F-6742921D738F}" type="pres">
      <dgm:prSet presAssocID="{0D536B8A-3D74-4785-98E4-3305A4618C7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BE22E06-A535-463C-B615-D3160D9A7218}" type="pres">
      <dgm:prSet presAssocID="{6AEA7358-5181-4D42-B3CA-2B66CF985098}" presName="hierRoot2" presStyleCnt="0"/>
      <dgm:spPr/>
    </dgm:pt>
    <dgm:pt modelId="{206C92CB-7FDC-4EE1-970E-E2F924FA6148}" type="pres">
      <dgm:prSet presAssocID="{6AEA7358-5181-4D42-B3CA-2B66CF985098}" presName="composite2" presStyleCnt="0"/>
      <dgm:spPr/>
    </dgm:pt>
    <dgm:pt modelId="{9E775D18-3821-4EFA-8549-A9EFEB51E659}" type="pres">
      <dgm:prSet presAssocID="{6AEA7358-5181-4D42-B3CA-2B66CF985098}" presName="background2" presStyleLbl="node2" presStyleIdx="0" presStyleCnt="3"/>
      <dgm:spPr/>
    </dgm:pt>
    <dgm:pt modelId="{BF952362-78F3-491B-ADA4-DC3CF70325DA}" type="pres">
      <dgm:prSet presAssocID="{6AEA7358-5181-4D42-B3CA-2B66CF98509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91D3F-DF08-4588-932A-CBAF1A868ACA}" type="pres">
      <dgm:prSet presAssocID="{6AEA7358-5181-4D42-B3CA-2B66CF985098}" presName="hierChild3" presStyleCnt="0"/>
      <dgm:spPr/>
    </dgm:pt>
    <dgm:pt modelId="{7AFDA8AC-75E4-4902-8BDD-9CF9C446FE46}" type="pres">
      <dgm:prSet presAssocID="{33AB476A-BCCD-4777-90BD-8DDB65CF056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7B1C8AD-32B7-472D-9235-B04A34A057F9}" type="pres">
      <dgm:prSet presAssocID="{759FF2F7-3D8A-4A88-B648-85D1A9105AF0}" presName="hierRoot2" presStyleCnt="0"/>
      <dgm:spPr/>
    </dgm:pt>
    <dgm:pt modelId="{C0F84012-C517-4BD6-942C-CB13BC709E8F}" type="pres">
      <dgm:prSet presAssocID="{759FF2F7-3D8A-4A88-B648-85D1A9105AF0}" presName="composite2" presStyleCnt="0"/>
      <dgm:spPr/>
    </dgm:pt>
    <dgm:pt modelId="{BCF94862-F742-4807-88D8-BAEC37AE5C86}" type="pres">
      <dgm:prSet presAssocID="{759FF2F7-3D8A-4A88-B648-85D1A9105AF0}" presName="background2" presStyleLbl="node2" presStyleIdx="1" presStyleCnt="3"/>
      <dgm:spPr/>
    </dgm:pt>
    <dgm:pt modelId="{E9123797-8038-45DE-B912-867191909F11}" type="pres">
      <dgm:prSet presAssocID="{759FF2F7-3D8A-4A88-B648-85D1A9105AF0}" presName="text2" presStyleLbl="fgAcc2" presStyleIdx="1" presStyleCnt="3" custLinFactNeighborX="0" custLinFactNeighborY="-3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CBA0EC-2A9B-4E95-A9DA-81A36A810C13}" type="pres">
      <dgm:prSet presAssocID="{759FF2F7-3D8A-4A88-B648-85D1A9105AF0}" presName="hierChild3" presStyleCnt="0"/>
      <dgm:spPr/>
    </dgm:pt>
    <dgm:pt modelId="{6CE61C51-B55A-47FD-B61C-B4A78C36EE40}" type="pres">
      <dgm:prSet presAssocID="{D5AFA6F3-D322-46D1-BC99-597859891FFC}" presName="Name17" presStyleLbl="parChTrans1D3" presStyleIdx="0" presStyleCnt="1"/>
      <dgm:spPr/>
      <dgm:t>
        <a:bodyPr/>
        <a:lstStyle/>
        <a:p>
          <a:endParaRPr lang="ru-RU"/>
        </a:p>
      </dgm:t>
    </dgm:pt>
    <dgm:pt modelId="{95D6BF39-858A-4878-AECF-3E888AE84F94}" type="pres">
      <dgm:prSet presAssocID="{E35C4556-27E8-491C-A43F-9032019589C4}" presName="hierRoot3" presStyleCnt="0"/>
      <dgm:spPr/>
    </dgm:pt>
    <dgm:pt modelId="{93AE37F7-7FCA-4662-A314-AF78808D3027}" type="pres">
      <dgm:prSet presAssocID="{E35C4556-27E8-491C-A43F-9032019589C4}" presName="composite3" presStyleCnt="0"/>
      <dgm:spPr/>
    </dgm:pt>
    <dgm:pt modelId="{B1AC3BD8-829C-4287-90B3-68A8E2E79314}" type="pres">
      <dgm:prSet presAssocID="{E35C4556-27E8-491C-A43F-9032019589C4}" presName="background3" presStyleLbl="node3" presStyleIdx="0" presStyleCnt="1"/>
      <dgm:spPr/>
    </dgm:pt>
    <dgm:pt modelId="{C07D95A3-25EA-4331-8CE4-4839878A9CF5}" type="pres">
      <dgm:prSet presAssocID="{E35C4556-27E8-491C-A43F-9032019589C4}" presName="text3" presStyleLbl="fgAcc3" presStyleIdx="0" presStyleCnt="1" custScaleX="370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70FD0-2E48-4350-9D09-FAD961656444}" type="pres">
      <dgm:prSet presAssocID="{E35C4556-27E8-491C-A43F-9032019589C4}" presName="hierChild4" presStyleCnt="0"/>
      <dgm:spPr/>
    </dgm:pt>
    <dgm:pt modelId="{08A0E47E-2CA7-4312-ABC1-B315563688BC}" type="pres">
      <dgm:prSet presAssocID="{F5627FEC-0689-451E-A514-204F80F1435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8FC86E1-E3B2-43C1-9F9C-392355D61BDA}" type="pres">
      <dgm:prSet presAssocID="{3C2F5C12-9645-4629-A129-B6D5F4FB277E}" presName="hierRoot2" presStyleCnt="0"/>
      <dgm:spPr/>
    </dgm:pt>
    <dgm:pt modelId="{AA27106F-8418-4E18-9A5C-5E98A88612DB}" type="pres">
      <dgm:prSet presAssocID="{3C2F5C12-9645-4629-A129-B6D5F4FB277E}" presName="composite2" presStyleCnt="0"/>
      <dgm:spPr/>
    </dgm:pt>
    <dgm:pt modelId="{9199299B-E4EA-4896-BED4-66D56BD16E3B}" type="pres">
      <dgm:prSet presAssocID="{3C2F5C12-9645-4629-A129-B6D5F4FB277E}" presName="background2" presStyleLbl="node2" presStyleIdx="2" presStyleCnt="3"/>
      <dgm:spPr/>
    </dgm:pt>
    <dgm:pt modelId="{22602320-DF0D-4BE3-A11A-18AF9359F3B9}" type="pres">
      <dgm:prSet presAssocID="{3C2F5C12-9645-4629-A129-B6D5F4FB277E}" presName="text2" presStyleLbl="fgAcc2" presStyleIdx="2" presStyleCnt="3" custLinFactNeighborX="545" custLinFactNeighborY="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D9B1F4-5C6F-4BA3-8317-3AC6B33EA4C7}" type="pres">
      <dgm:prSet presAssocID="{3C2F5C12-9645-4629-A129-B6D5F4FB277E}" presName="hierChild3" presStyleCnt="0"/>
      <dgm:spPr/>
    </dgm:pt>
  </dgm:ptLst>
  <dgm:cxnLst>
    <dgm:cxn modelId="{5ACF7C12-60F2-4775-95F8-19D1E077928B}" type="presOf" srcId="{D5AFA6F3-D322-46D1-BC99-597859891FFC}" destId="{6CE61C51-B55A-47FD-B61C-B4A78C36EE40}" srcOrd="0" destOrd="0" presId="urn:microsoft.com/office/officeart/2005/8/layout/hierarchy1"/>
    <dgm:cxn modelId="{A9BBEE12-3F2A-4675-9D64-B18F3464AD79}" type="presOf" srcId="{E35C4556-27E8-491C-A43F-9032019589C4}" destId="{C07D95A3-25EA-4331-8CE4-4839878A9CF5}" srcOrd="0" destOrd="0" presId="urn:microsoft.com/office/officeart/2005/8/layout/hierarchy1"/>
    <dgm:cxn modelId="{37F38349-0AD5-4F5A-8256-0604048487B9}" type="presOf" srcId="{3C2F5C12-9645-4629-A129-B6D5F4FB277E}" destId="{22602320-DF0D-4BE3-A11A-18AF9359F3B9}" srcOrd="0" destOrd="0" presId="urn:microsoft.com/office/officeart/2005/8/layout/hierarchy1"/>
    <dgm:cxn modelId="{766AE584-6E11-47F6-9435-4BFF77D1C698}" srcId="{B0D5A597-E327-480C-ABDD-070117FB231C}" destId="{6AEA7358-5181-4D42-B3CA-2B66CF985098}" srcOrd="0" destOrd="0" parTransId="{0D536B8A-3D74-4785-98E4-3305A4618C71}" sibTransId="{D8E79C83-72B9-4EB4-BC88-995834CD203B}"/>
    <dgm:cxn modelId="{2C8DA19F-21A0-4DF7-A493-6254DA4DD5BB}" type="presOf" srcId="{0D536B8A-3D74-4785-98E4-3305A4618C71}" destId="{77A2D715-A2D7-4076-947F-6742921D738F}" srcOrd="0" destOrd="0" presId="urn:microsoft.com/office/officeart/2005/8/layout/hierarchy1"/>
    <dgm:cxn modelId="{D0EAB11D-441E-4E66-B248-6B75DCAEFD79}" type="presOf" srcId="{33AB476A-BCCD-4777-90BD-8DDB65CF056F}" destId="{7AFDA8AC-75E4-4902-8BDD-9CF9C446FE46}" srcOrd="0" destOrd="0" presId="urn:microsoft.com/office/officeart/2005/8/layout/hierarchy1"/>
    <dgm:cxn modelId="{BEE50B4F-679B-4844-9B53-35823765EC2C}" srcId="{B0D5A597-E327-480C-ABDD-070117FB231C}" destId="{3C2F5C12-9645-4629-A129-B6D5F4FB277E}" srcOrd="2" destOrd="0" parTransId="{F5627FEC-0689-451E-A514-204F80F1435B}" sibTransId="{EF1EEBFE-DD13-454B-924E-F4C31A7E19E2}"/>
    <dgm:cxn modelId="{23A3EF1B-99EC-4868-8CE7-61D4A6533897}" srcId="{14F046CF-9335-43B2-B6E0-0238015BCE8E}" destId="{B0D5A597-E327-480C-ABDD-070117FB231C}" srcOrd="0" destOrd="0" parTransId="{B6B6E666-E7B6-4A09-BC38-412BC1229BC1}" sibTransId="{AA3B2784-132B-4B45-BE04-A03BBE0D4D92}"/>
    <dgm:cxn modelId="{A2280828-8939-4CBA-9AA7-D474575D5B40}" srcId="{759FF2F7-3D8A-4A88-B648-85D1A9105AF0}" destId="{E35C4556-27E8-491C-A43F-9032019589C4}" srcOrd="0" destOrd="0" parTransId="{D5AFA6F3-D322-46D1-BC99-597859891FFC}" sibTransId="{AC4618F4-E28F-4FD9-9F5C-A5BEC9C1975F}"/>
    <dgm:cxn modelId="{4A5D82C6-3774-4DEA-A714-86A5FB45ED7C}" type="presOf" srcId="{B0D5A597-E327-480C-ABDD-070117FB231C}" destId="{5C855BFC-FF44-4AF0-94F3-209B00419BE6}" srcOrd="0" destOrd="0" presId="urn:microsoft.com/office/officeart/2005/8/layout/hierarchy1"/>
    <dgm:cxn modelId="{B9DD2A25-406B-4F32-BBCE-2C2CD059016D}" type="presOf" srcId="{14F046CF-9335-43B2-B6E0-0238015BCE8E}" destId="{35CAFEDA-B8DE-4D84-9378-77E751E9ED39}" srcOrd="0" destOrd="0" presId="urn:microsoft.com/office/officeart/2005/8/layout/hierarchy1"/>
    <dgm:cxn modelId="{15BA20DA-D574-4472-9A69-2A801C773DE4}" type="presOf" srcId="{6AEA7358-5181-4D42-B3CA-2B66CF985098}" destId="{BF952362-78F3-491B-ADA4-DC3CF70325DA}" srcOrd="0" destOrd="0" presId="urn:microsoft.com/office/officeart/2005/8/layout/hierarchy1"/>
    <dgm:cxn modelId="{1E74D2C5-2AA9-472D-8A2B-6C8CBBAB8073}" srcId="{B0D5A597-E327-480C-ABDD-070117FB231C}" destId="{759FF2F7-3D8A-4A88-B648-85D1A9105AF0}" srcOrd="1" destOrd="0" parTransId="{33AB476A-BCCD-4777-90BD-8DDB65CF056F}" sibTransId="{A0536D47-CCAC-4CCB-A690-1553D9BD341E}"/>
    <dgm:cxn modelId="{CCBD046A-E058-4129-B896-C55F62805CE0}" type="presOf" srcId="{F5627FEC-0689-451E-A514-204F80F1435B}" destId="{08A0E47E-2CA7-4312-ABC1-B315563688BC}" srcOrd="0" destOrd="0" presId="urn:microsoft.com/office/officeart/2005/8/layout/hierarchy1"/>
    <dgm:cxn modelId="{23EAB659-C799-436C-9041-73EE0F57945B}" type="presOf" srcId="{759FF2F7-3D8A-4A88-B648-85D1A9105AF0}" destId="{E9123797-8038-45DE-B912-867191909F11}" srcOrd="0" destOrd="0" presId="urn:microsoft.com/office/officeart/2005/8/layout/hierarchy1"/>
    <dgm:cxn modelId="{57055F4C-A72E-4403-B2AA-C49885AD1642}" type="presParOf" srcId="{35CAFEDA-B8DE-4D84-9378-77E751E9ED39}" destId="{5AD301AB-2065-4914-9F7E-7010F24024ED}" srcOrd="0" destOrd="0" presId="urn:microsoft.com/office/officeart/2005/8/layout/hierarchy1"/>
    <dgm:cxn modelId="{1F423360-1FF8-42CE-AFDD-24031CEEADD2}" type="presParOf" srcId="{5AD301AB-2065-4914-9F7E-7010F24024ED}" destId="{7EC17CCB-F5D6-451D-A252-B61C55FF682E}" srcOrd="0" destOrd="0" presId="urn:microsoft.com/office/officeart/2005/8/layout/hierarchy1"/>
    <dgm:cxn modelId="{3838A617-D132-40EF-935F-411C8E198D0F}" type="presParOf" srcId="{7EC17CCB-F5D6-451D-A252-B61C55FF682E}" destId="{08588A60-F89F-4F19-93EA-4E00E277C5E5}" srcOrd="0" destOrd="0" presId="urn:microsoft.com/office/officeart/2005/8/layout/hierarchy1"/>
    <dgm:cxn modelId="{2BE86BBA-E629-4F67-A8C3-C169F66FD0ED}" type="presParOf" srcId="{7EC17CCB-F5D6-451D-A252-B61C55FF682E}" destId="{5C855BFC-FF44-4AF0-94F3-209B00419BE6}" srcOrd="1" destOrd="0" presId="urn:microsoft.com/office/officeart/2005/8/layout/hierarchy1"/>
    <dgm:cxn modelId="{DB3D7038-47B7-48CC-AD45-911B093CF47C}" type="presParOf" srcId="{5AD301AB-2065-4914-9F7E-7010F24024ED}" destId="{CA83E9E1-6C87-406F-8577-986920178DA1}" srcOrd="1" destOrd="0" presId="urn:microsoft.com/office/officeart/2005/8/layout/hierarchy1"/>
    <dgm:cxn modelId="{14B59387-0D77-45BE-9166-088DC6094E80}" type="presParOf" srcId="{CA83E9E1-6C87-406F-8577-986920178DA1}" destId="{77A2D715-A2D7-4076-947F-6742921D738F}" srcOrd="0" destOrd="0" presId="urn:microsoft.com/office/officeart/2005/8/layout/hierarchy1"/>
    <dgm:cxn modelId="{C5A5CD92-8D2F-48C2-B84E-830C97068DB8}" type="presParOf" srcId="{CA83E9E1-6C87-406F-8577-986920178DA1}" destId="{2BE22E06-A535-463C-B615-D3160D9A7218}" srcOrd="1" destOrd="0" presId="urn:microsoft.com/office/officeart/2005/8/layout/hierarchy1"/>
    <dgm:cxn modelId="{871377E5-62E1-4996-83C9-A939BAB0FD45}" type="presParOf" srcId="{2BE22E06-A535-463C-B615-D3160D9A7218}" destId="{206C92CB-7FDC-4EE1-970E-E2F924FA6148}" srcOrd="0" destOrd="0" presId="urn:microsoft.com/office/officeart/2005/8/layout/hierarchy1"/>
    <dgm:cxn modelId="{3D476A23-ABBF-4D76-B348-CADB67FCD65F}" type="presParOf" srcId="{206C92CB-7FDC-4EE1-970E-E2F924FA6148}" destId="{9E775D18-3821-4EFA-8549-A9EFEB51E659}" srcOrd="0" destOrd="0" presId="urn:microsoft.com/office/officeart/2005/8/layout/hierarchy1"/>
    <dgm:cxn modelId="{ABC4F00C-E37D-4EE4-B9D0-96ED3F505B94}" type="presParOf" srcId="{206C92CB-7FDC-4EE1-970E-E2F924FA6148}" destId="{BF952362-78F3-491B-ADA4-DC3CF70325DA}" srcOrd="1" destOrd="0" presId="urn:microsoft.com/office/officeart/2005/8/layout/hierarchy1"/>
    <dgm:cxn modelId="{B7F657AC-E75A-4DB2-BF89-EDDF6BFBB5D0}" type="presParOf" srcId="{2BE22E06-A535-463C-B615-D3160D9A7218}" destId="{7CF91D3F-DF08-4588-932A-CBAF1A868ACA}" srcOrd="1" destOrd="0" presId="urn:microsoft.com/office/officeart/2005/8/layout/hierarchy1"/>
    <dgm:cxn modelId="{42BDA7C5-4BBA-42CF-9F53-4FC1569120E8}" type="presParOf" srcId="{CA83E9E1-6C87-406F-8577-986920178DA1}" destId="{7AFDA8AC-75E4-4902-8BDD-9CF9C446FE46}" srcOrd="2" destOrd="0" presId="urn:microsoft.com/office/officeart/2005/8/layout/hierarchy1"/>
    <dgm:cxn modelId="{CC9E87C5-E560-4EB8-9052-F2AFA869108D}" type="presParOf" srcId="{CA83E9E1-6C87-406F-8577-986920178DA1}" destId="{37B1C8AD-32B7-472D-9235-B04A34A057F9}" srcOrd="3" destOrd="0" presId="urn:microsoft.com/office/officeart/2005/8/layout/hierarchy1"/>
    <dgm:cxn modelId="{0A2624FE-1BA1-4C7B-8CDF-A649311C6210}" type="presParOf" srcId="{37B1C8AD-32B7-472D-9235-B04A34A057F9}" destId="{C0F84012-C517-4BD6-942C-CB13BC709E8F}" srcOrd="0" destOrd="0" presId="urn:microsoft.com/office/officeart/2005/8/layout/hierarchy1"/>
    <dgm:cxn modelId="{473792A2-9E7F-4C57-8DFF-1AD6F0097E4C}" type="presParOf" srcId="{C0F84012-C517-4BD6-942C-CB13BC709E8F}" destId="{BCF94862-F742-4807-88D8-BAEC37AE5C86}" srcOrd="0" destOrd="0" presId="urn:microsoft.com/office/officeart/2005/8/layout/hierarchy1"/>
    <dgm:cxn modelId="{3A56A9CF-3206-42EF-B9BD-AD7D415874DE}" type="presParOf" srcId="{C0F84012-C517-4BD6-942C-CB13BC709E8F}" destId="{E9123797-8038-45DE-B912-867191909F11}" srcOrd="1" destOrd="0" presId="urn:microsoft.com/office/officeart/2005/8/layout/hierarchy1"/>
    <dgm:cxn modelId="{496E8142-FE95-48E4-ACD5-9BE721FB0A71}" type="presParOf" srcId="{37B1C8AD-32B7-472D-9235-B04A34A057F9}" destId="{1FCBA0EC-2A9B-4E95-A9DA-81A36A810C13}" srcOrd="1" destOrd="0" presId="urn:microsoft.com/office/officeart/2005/8/layout/hierarchy1"/>
    <dgm:cxn modelId="{1B82552F-AD6F-443E-A01B-8A7B4A92E74C}" type="presParOf" srcId="{1FCBA0EC-2A9B-4E95-A9DA-81A36A810C13}" destId="{6CE61C51-B55A-47FD-B61C-B4A78C36EE40}" srcOrd="0" destOrd="0" presId="urn:microsoft.com/office/officeart/2005/8/layout/hierarchy1"/>
    <dgm:cxn modelId="{90D4A5DD-4A0B-4E27-A257-1DE8AF38F26F}" type="presParOf" srcId="{1FCBA0EC-2A9B-4E95-A9DA-81A36A810C13}" destId="{95D6BF39-858A-4878-AECF-3E888AE84F94}" srcOrd="1" destOrd="0" presId="urn:microsoft.com/office/officeart/2005/8/layout/hierarchy1"/>
    <dgm:cxn modelId="{211B60AD-099E-44A3-9814-839A878C4223}" type="presParOf" srcId="{95D6BF39-858A-4878-AECF-3E888AE84F94}" destId="{93AE37F7-7FCA-4662-A314-AF78808D3027}" srcOrd="0" destOrd="0" presId="urn:microsoft.com/office/officeart/2005/8/layout/hierarchy1"/>
    <dgm:cxn modelId="{4BDC8E66-D781-44DA-8837-A48DB11B43D9}" type="presParOf" srcId="{93AE37F7-7FCA-4662-A314-AF78808D3027}" destId="{B1AC3BD8-829C-4287-90B3-68A8E2E79314}" srcOrd="0" destOrd="0" presId="urn:microsoft.com/office/officeart/2005/8/layout/hierarchy1"/>
    <dgm:cxn modelId="{995CC5BE-6FB0-4E7A-97BC-5FF66BDA1CD1}" type="presParOf" srcId="{93AE37F7-7FCA-4662-A314-AF78808D3027}" destId="{C07D95A3-25EA-4331-8CE4-4839878A9CF5}" srcOrd="1" destOrd="0" presId="urn:microsoft.com/office/officeart/2005/8/layout/hierarchy1"/>
    <dgm:cxn modelId="{A5A51067-63F5-4896-B727-744DBB8C8B5E}" type="presParOf" srcId="{95D6BF39-858A-4878-AECF-3E888AE84F94}" destId="{A0770FD0-2E48-4350-9D09-FAD961656444}" srcOrd="1" destOrd="0" presId="urn:microsoft.com/office/officeart/2005/8/layout/hierarchy1"/>
    <dgm:cxn modelId="{95E8DC46-B8EC-4392-B193-86F17CA1DAF7}" type="presParOf" srcId="{CA83E9E1-6C87-406F-8577-986920178DA1}" destId="{08A0E47E-2CA7-4312-ABC1-B315563688BC}" srcOrd="4" destOrd="0" presId="urn:microsoft.com/office/officeart/2005/8/layout/hierarchy1"/>
    <dgm:cxn modelId="{3F79B8DB-9D34-4AB6-82C8-658FA7506F80}" type="presParOf" srcId="{CA83E9E1-6C87-406F-8577-986920178DA1}" destId="{D8FC86E1-E3B2-43C1-9F9C-392355D61BDA}" srcOrd="5" destOrd="0" presId="urn:microsoft.com/office/officeart/2005/8/layout/hierarchy1"/>
    <dgm:cxn modelId="{5712AF85-C6A3-462F-8FDA-F989094960E8}" type="presParOf" srcId="{D8FC86E1-E3B2-43C1-9F9C-392355D61BDA}" destId="{AA27106F-8418-4E18-9A5C-5E98A88612DB}" srcOrd="0" destOrd="0" presId="urn:microsoft.com/office/officeart/2005/8/layout/hierarchy1"/>
    <dgm:cxn modelId="{3D600EDF-27D9-4C5B-AA79-B40E3C94B0E0}" type="presParOf" srcId="{AA27106F-8418-4E18-9A5C-5E98A88612DB}" destId="{9199299B-E4EA-4896-BED4-66D56BD16E3B}" srcOrd="0" destOrd="0" presId="urn:microsoft.com/office/officeart/2005/8/layout/hierarchy1"/>
    <dgm:cxn modelId="{A6FE7365-3D18-445D-8B09-A5BB49DA2971}" type="presParOf" srcId="{AA27106F-8418-4E18-9A5C-5E98A88612DB}" destId="{22602320-DF0D-4BE3-A11A-18AF9359F3B9}" srcOrd="1" destOrd="0" presId="urn:microsoft.com/office/officeart/2005/8/layout/hierarchy1"/>
    <dgm:cxn modelId="{EDB89D4E-020A-429C-9182-030D1190CB97}" type="presParOf" srcId="{D8FC86E1-E3B2-43C1-9F9C-392355D61BDA}" destId="{AAD9B1F4-5C6F-4BA3-8317-3AC6B33EA4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E47E-2CA7-4312-ABC1-B315563688BC}">
      <dsp:nvSpPr>
        <dsp:cNvPr id="0" name=""/>
        <dsp:cNvSpPr/>
      </dsp:nvSpPr>
      <dsp:spPr>
        <a:xfrm>
          <a:off x="3355966" y="1547340"/>
          <a:ext cx="2219033" cy="529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808"/>
              </a:lnTo>
              <a:lnTo>
                <a:pt x="2219033" y="361808"/>
              </a:lnTo>
              <a:lnTo>
                <a:pt x="2219033" y="529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61C51-B55A-47FD-B61C-B4A78C36EE40}">
      <dsp:nvSpPr>
        <dsp:cNvPr id="0" name=""/>
        <dsp:cNvSpPr/>
      </dsp:nvSpPr>
      <dsp:spPr>
        <a:xfrm>
          <a:off x="3310246" y="3183539"/>
          <a:ext cx="91440" cy="562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9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DA8AC-75E4-4902-8BDD-9CF9C446FE46}">
      <dsp:nvSpPr>
        <dsp:cNvPr id="0" name=""/>
        <dsp:cNvSpPr/>
      </dsp:nvSpPr>
      <dsp:spPr>
        <a:xfrm>
          <a:off x="3310246" y="1547340"/>
          <a:ext cx="91440" cy="4884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4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2D715-A2D7-4076-947F-6742921D738F}">
      <dsp:nvSpPr>
        <dsp:cNvPr id="0" name=""/>
        <dsp:cNvSpPr/>
      </dsp:nvSpPr>
      <dsp:spPr>
        <a:xfrm>
          <a:off x="1146783" y="1547340"/>
          <a:ext cx="2209182" cy="525685"/>
        </a:xfrm>
        <a:custGeom>
          <a:avLst/>
          <a:gdLst/>
          <a:ahLst/>
          <a:cxnLst/>
          <a:rect l="0" t="0" r="0" b="0"/>
          <a:pathLst>
            <a:path>
              <a:moveTo>
                <a:pt x="2209182" y="0"/>
              </a:moveTo>
              <a:lnTo>
                <a:pt x="2209182" y="358239"/>
              </a:lnTo>
              <a:lnTo>
                <a:pt x="0" y="358239"/>
              </a:lnTo>
              <a:lnTo>
                <a:pt x="0" y="525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88A60-F89F-4F19-93EA-4E00E277C5E5}">
      <dsp:nvSpPr>
        <dsp:cNvPr id="0" name=""/>
        <dsp:cNvSpPr/>
      </dsp:nvSpPr>
      <dsp:spPr>
        <a:xfrm>
          <a:off x="1733958" y="99530"/>
          <a:ext cx="3244016" cy="1447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55BFC-FF44-4AF0-94F3-209B00419BE6}">
      <dsp:nvSpPr>
        <dsp:cNvPr id="0" name=""/>
        <dsp:cNvSpPr/>
      </dsp:nvSpPr>
      <dsp:spPr>
        <a:xfrm>
          <a:off x="1934793" y="290323"/>
          <a:ext cx="3244016" cy="1447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Система работы по патриотическому воспитанию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1977198" y="332728"/>
        <a:ext cx="3159206" cy="1362999"/>
      </dsp:txXfrm>
    </dsp:sp>
    <dsp:sp modelId="{9E775D18-3821-4EFA-8549-A9EFEB51E659}">
      <dsp:nvSpPr>
        <dsp:cNvPr id="0" name=""/>
        <dsp:cNvSpPr/>
      </dsp:nvSpPr>
      <dsp:spPr>
        <a:xfrm>
          <a:off x="243027" y="2073025"/>
          <a:ext cx="1807513" cy="1147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52362-78F3-491B-ADA4-DC3CF70325DA}">
      <dsp:nvSpPr>
        <dsp:cNvPr id="0" name=""/>
        <dsp:cNvSpPr/>
      </dsp:nvSpPr>
      <dsp:spPr>
        <a:xfrm>
          <a:off x="443861" y="2263818"/>
          <a:ext cx="1807513" cy="1147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 и моя семья</a:t>
          </a:r>
          <a:endParaRPr lang="ru-RU" sz="1800" kern="1200" dirty="0"/>
        </a:p>
      </dsp:txBody>
      <dsp:txXfrm>
        <a:off x="477478" y="2297435"/>
        <a:ext cx="1740279" cy="1080536"/>
      </dsp:txXfrm>
    </dsp:sp>
    <dsp:sp modelId="{BCF94862-F742-4807-88D8-BAEC37AE5C86}">
      <dsp:nvSpPr>
        <dsp:cNvPr id="0" name=""/>
        <dsp:cNvSpPr/>
      </dsp:nvSpPr>
      <dsp:spPr>
        <a:xfrm>
          <a:off x="2452209" y="2035768"/>
          <a:ext cx="1807513" cy="1147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23797-8038-45DE-B912-867191909F11}">
      <dsp:nvSpPr>
        <dsp:cNvPr id="0" name=""/>
        <dsp:cNvSpPr/>
      </dsp:nvSpPr>
      <dsp:spPr>
        <a:xfrm>
          <a:off x="2653044" y="2226561"/>
          <a:ext cx="1807513" cy="1147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Я гражданин России</a:t>
          </a:r>
          <a:endParaRPr lang="ru-RU" sz="1800" kern="1200" dirty="0"/>
        </a:p>
      </dsp:txBody>
      <dsp:txXfrm>
        <a:off x="2686661" y="2260178"/>
        <a:ext cx="1740279" cy="1080536"/>
      </dsp:txXfrm>
    </dsp:sp>
    <dsp:sp modelId="{B1AC3BD8-829C-4287-90B3-68A8E2E79314}">
      <dsp:nvSpPr>
        <dsp:cNvPr id="0" name=""/>
        <dsp:cNvSpPr/>
      </dsp:nvSpPr>
      <dsp:spPr>
        <a:xfrm>
          <a:off x="3436" y="3746481"/>
          <a:ext cx="6705061" cy="1147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D95A3-25EA-4331-8CE4-4839878A9CF5}">
      <dsp:nvSpPr>
        <dsp:cNvPr id="0" name=""/>
        <dsp:cNvSpPr/>
      </dsp:nvSpPr>
      <dsp:spPr>
        <a:xfrm>
          <a:off x="204270" y="3937274"/>
          <a:ext cx="6705061" cy="1147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Слушание музыки. Песенное творчество. Танцевальное творчество. Музыкальные игры. </a:t>
          </a:r>
          <a:r>
            <a:rPr lang="ru-RU" sz="1800" kern="1200" dirty="0" err="1" smtClean="0"/>
            <a:t>Музицирование</a:t>
          </a:r>
          <a:r>
            <a:rPr lang="ru-RU" sz="1800" kern="1200" dirty="0" smtClean="0"/>
            <a:t>. Театрализация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37887" y="3970891"/>
        <a:ext cx="6637827" cy="1080536"/>
      </dsp:txXfrm>
    </dsp:sp>
    <dsp:sp modelId="{9199299B-E4EA-4896-BED4-66D56BD16E3B}">
      <dsp:nvSpPr>
        <dsp:cNvPr id="0" name=""/>
        <dsp:cNvSpPr/>
      </dsp:nvSpPr>
      <dsp:spPr>
        <a:xfrm>
          <a:off x="4671243" y="2076594"/>
          <a:ext cx="1807513" cy="1147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02320-DF0D-4BE3-A11A-18AF9359F3B9}">
      <dsp:nvSpPr>
        <dsp:cNvPr id="0" name=""/>
        <dsp:cNvSpPr/>
      </dsp:nvSpPr>
      <dsp:spPr>
        <a:xfrm>
          <a:off x="4872078" y="2267388"/>
          <a:ext cx="1807513" cy="1147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05695" y="2301005"/>
        <a:ext cx="1740279" cy="1080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A013D-8EBC-4062-A281-495816F5F708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85F6-3932-4F25-808F-8103D755606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194570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30452-6B0D-40A9-BC1A-28F08B6620EB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732-3A28-4006-AA70-5952E6E5332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362271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1C172-ECDF-4469-9304-757F6D217D01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104D-66FE-49F3-AEAB-D64062E8346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00085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8C0AE-F12B-483D-986C-206950C9B77F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380-EC1A-4157-8A75-EB13AA450B7F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82799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D2641-830E-4554-BC85-7D73F86A24FC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2FA2-3B42-4E39-8A7E-3A1A865D5ED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342721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23285-E90E-43E6-9FEE-6ACC8317A3EF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6F9D-48F1-4E49-BF25-DBE77BF0CE94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449307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2B6E4-FFE8-4DB1-9327-7E105C14EA7F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59B-2B71-4E9A-9F1D-9C327D66F81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6323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565CE-BB4F-462A-8D8F-9A35DAAE3662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45D9-A424-4E67-B3E3-FD271A2E946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691645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B0030-D829-4EFF-BF1F-05ADD2F00B57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201-0B59-4A27-BC7F-C31F084B4BA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33095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9BA8F-5E57-4648-BC8E-E631FDBB71BD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747-D1B9-4575-8C28-ACA46539215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2622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F0F3E-0408-4A5D-871B-08B514D0E411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6EA3-9F47-4B9E-8CE4-C4908952038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639587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4CA7DE-F590-4CF1-9D08-423424850499}" type="datetimeFigureOut">
              <a:rPr lang="ru-RU" smtClean="0"/>
              <a:pPr>
                <a:defRPr/>
              </a:pPr>
              <a:t>31.03.2022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0959-6A54-4C99-A0F7-2820BB309E4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60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5" y="501317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Ирина Константиновна Тетюева,</a:t>
            </a:r>
          </a:p>
          <a:p>
            <a:pPr algn="r"/>
            <a:r>
              <a:rPr lang="ru-RU" dirty="0"/>
              <a:t>м</a:t>
            </a:r>
            <a:r>
              <a:rPr lang="ru-RU" dirty="0" smtClean="0"/>
              <a:t>узыкальный руководитель </a:t>
            </a:r>
          </a:p>
          <a:p>
            <a:pPr algn="r"/>
            <a:r>
              <a:rPr lang="ru-RU" dirty="0" smtClean="0"/>
              <a:t>МБДОУ «Детский сад № 20» г. Ирбит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8192" y="1988840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равственно – патриотическое воспитание дошкольников  в музыкальном развитии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utoShape 2" descr="Ноты на белом фоне (102 фото) 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7" y="2938820"/>
            <a:ext cx="4355976" cy="32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0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0"/>
            <a:ext cx="9144000" cy="6923331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58946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 и развлечения</a:t>
            </a:r>
            <a:endParaRPr lang="ru-RU" sz="40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325946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Государственные праздники отражены в общих мероприятиях детского сада: «День города», «День матери», «День Защитников Отечества», </a:t>
            </a:r>
            <a:r>
              <a:rPr lang="ru-RU" sz="2000" dirty="0" smtClean="0"/>
              <a:t>«Женский </a:t>
            </a:r>
            <a:r>
              <a:rPr lang="ru-RU" sz="2000" dirty="0"/>
              <a:t>день – 8 марта», </a:t>
            </a:r>
            <a:r>
              <a:rPr lang="ru-RU" sz="2000" dirty="0" smtClean="0"/>
              <a:t> «День космонавтики», «День </a:t>
            </a:r>
            <a:r>
              <a:rPr lang="ru-RU" sz="2000" dirty="0"/>
              <a:t>Победы», </a:t>
            </a:r>
            <a:r>
              <a:rPr lang="ru-RU" sz="2000" dirty="0" smtClean="0"/>
              <a:t>«День независимости России», «День </a:t>
            </a:r>
            <a:r>
              <a:rPr lang="ru-RU" sz="2000" dirty="0"/>
              <a:t>семьи». </a:t>
            </a:r>
            <a:endParaRPr lang="ru-RU" sz="2000" dirty="0" smtClean="0"/>
          </a:p>
        </p:txBody>
      </p:sp>
      <p:pic>
        <p:nvPicPr>
          <p:cNvPr id="2051" name="Picture 3" descr="D:\фото\доу 20 Рябинушка\8 марта\8 марта 2022\Матрешка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17136"/>
          <a:stretch/>
        </p:blipFill>
        <p:spPr bwMode="auto">
          <a:xfrm>
            <a:off x="6444208" y="3153817"/>
            <a:ext cx="1885951" cy="24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13243"/>
            <a:ext cx="2923779" cy="210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D:\фото\доу 20 Рябинушка\осень\Осень 2021\гр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80" y="3160337"/>
            <a:ext cx="2409238" cy="180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2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" y="8690"/>
            <a:ext cx="9121708" cy="6923331"/>
          </a:xfrm>
        </p:spPr>
      </p:pic>
      <p:sp>
        <p:nvSpPr>
          <p:cNvPr id="3" name="TextBox 2"/>
          <p:cNvSpPr txBox="1"/>
          <p:nvPr/>
        </p:nvSpPr>
        <p:spPr>
          <a:xfrm>
            <a:off x="1115616" y="1359854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 работе применяется музыкальное оборудование - ноутбук, мультимедийное оборудование, акустическую систему. Дети знакомятся с презентациями, слайд-шоу, фотографиями, видеофильмами. Для разучивания детских оркестров использую разработанные </a:t>
            </a:r>
            <a:r>
              <a:rPr lang="ru-RU" sz="2000" dirty="0" err="1" smtClean="0"/>
              <a:t>видеопартитуры</a:t>
            </a:r>
            <a:r>
              <a:rPr lang="ru-RU" sz="2000" dirty="0" smtClean="0"/>
              <a:t>: «Светит месяц», «Вот какие чудеса», «Весенняя полька».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08510"/>
            <a:ext cx="842493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ИКТ в воспитании патриотизма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4527" r="6567" b="6468"/>
          <a:stretch/>
        </p:blipFill>
        <p:spPr>
          <a:xfrm>
            <a:off x="1068573" y="3573016"/>
            <a:ext cx="3545161" cy="2477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76" y="3312166"/>
            <a:ext cx="2057878" cy="1543408"/>
          </a:xfrm>
          <a:prstGeom prst="rect">
            <a:avLst/>
          </a:prstGeom>
        </p:spPr>
      </p:pic>
      <p:pic>
        <p:nvPicPr>
          <p:cNvPr id="8" name="Picture 2" descr="D:\Users\Desktop\Аттестация 2021\матрешк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51471"/>
            <a:ext cx="2016224" cy="14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34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" y="8690"/>
            <a:ext cx="9121708" cy="6923331"/>
          </a:xfrm>
        </p:spPr>
      </p:pic>
      <p:sp>
        <p:nvSpPr>
          <p:cNvPr id="3" name="Прямоугольник 2"/>
          <p:cNvSpPr/>
          <p:nvPr/>
        </p:nvSpPr>
        <p:spPr>
          <a:xfrm>
            <a:off x="1067421" y="4293096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73" y="994123"/>
            <a:ext cx="3862056" cy="2896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617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" y="8690"/>
            <a:ext cx="9121708" cy="6923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764704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Главная цель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моей деятельности – </a:t>
            </a:r>
            <a:r>
              <a:rPr lang="ru-RU" sz="2400" dirty="0" smtClean="0"/>
              <a:t>воспитание основ патриотизма у </a:t>
            </a:r>
            <a:r>
              <a:rPr lang="ru-RU" sz="2400" dirty="0"/>
              <a:t>дошкольников  через развитие  интереса, </a:t>
            </a:r>
            <a:r>
              <a:rPr lang="ru-RU" sz="2400" dirty="0" smtClean="0"/>
              <a:t>любви </a:t>
            </a:r>
            <a:r>
              <a:rPr lang="ru-RU" sz="2400" dirty="0"/>
              <a:t>и уважения к своей </a:t>
            </a:r>
            <a:r>
              <a:rPr lang="ru-RU" sz="2400" dirty="0" smtClean="0"/>
              <a:t>Родине средствами музыкального развития.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72271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адачи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r>
              <a:rPr lang="ru-RU" sz="2400" dirty="0"/>
              <a:t>1.Формировать нравственно - патриотическое отношение </a:t>
            </a:r>
            <a:r>
              <a:rPr lang="ru-RU" sz="2400" dirty="0" smtClean="0"/>
              <a:t>и </a:t>
            </a:r>
            <a:r>
              <a:rPr lang="ru-RU" sz="2400" dirty="0"/>
              <a:t>чувство сопричастности к </a:t>
            </a:r>
            <a:r>
              <a:rPr lang="ru-RU" sz="2400" dirty="0" smtClean="0"/>
              <a:t>родной стране</a:t>
            </a:r>
            <a:r>
              <a:rPr lang="ru-RU" sz="2400" dirty="0"/>
              <a:t>,  краю, дому, </a:t>
            </a:r>
            <a:r>
              <a:rPr lang="ru-RU" sz="2400" dirty="0" smtClean="0"/>
              <a:t>семье</a:t>
            </a:r>
            <a:r>
              <a:rPr lang="ru-RU" sz="2400" dirty="0"/>
              <a:t>, детскому саду;</a:t>
            </a:r>
          </a:p>
          <a:p>
            <a:r>
              <a:rPr lang="ru-RU" sz="2400" dirty="0"/>
              <a:t>2.Развивать познавательные, художественные и </a:t>
            </a:r>
            <a:endParaRPr lang="ru-RU" sz="2400" dirty="0" smtClean="0"/>
          </a:p>
          <a:p>
            <a:r>
              <a:rPr lang="ru-RU" sz="2400" dirty="0" smtClean="0"/>
              <a:t>творческие </a:t>
            </a:r>
            <a:r>
              <a:rPr lang="ru-RU" sz="2400" dirty="0"/>
              <a:t>способности детей через ознакомление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музыкальными произведениями, </a:t>
            </a:r>
            <a:r>
              <a:rPr lang="ru-RU" sz="2400" dirty="0" smtClean="0"/>
              <a:t>народным </a:t>
            </a:r>
            <a:r>
              <a:rPr lang="ru-RU" sz="2400" dirty="0"/>
              <a:t>фольклором;</a:t>
            </a:r>
          </a:p>
          <a:p>
            <a:r>
              <a:rPr lang="ru-RU" sz="2400" dirty="0"/>
              <a:t>3.Воспитывать потребность в «прекрасном» </a:t>
            </a:r>
            <a:r>
              <a:rPr lang="ru-RU" sz="2400" dirty="0" smtClean="0"/>
              <a:t>через </a:t>
            </a:r>
            <a:r>
              <a:rPr lang="ru-RU" sz="2400" dirty="0"/>
              <a:t>восприятие произведений искусства</a:t>
            </a:r>
            <a:r>
              <a:rPr lang="ru-RU" sz="2400" i="1" dirty="0"/>
              <a:t>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718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" y="8690"/>
            <a:ext cx="9121708" cy="6923331"/>
          </a:xfrm>
        </p:spPr>
      </p:pic>
      <p:sp>
        <p:nvSpPr>
          <p:cNvPr id="3" name="TextBox 2"/>
          <p:cNvSpPr txBox="1"/>
          <p:nvPr/>
        </p:nvSpPr>
        <p:spPr>
          <a:xfrm>
            <a:off x="2552719" y="836712"/>
            <a:ext cx="446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01113006"/>
              </p:ext>
            </p:extLst>
          </p:nvPr>
        </p:nvGraphicFramePr>
        <p:xfrm>
          <a:off x="1115616" y="908720"/>
          <a:ext cx="69127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93150" y="3316982"/>
            <a:ext cx="1454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Мы любим </a:t>
            </a:r>
          </a:p>
          <a:p>
            <a:pPr algn="ctr"/>
            <a:r>
              <a:rPr lang="ru-RU" sz="2000" dirty="0" smtClean="0"/>
              <a:t>трудиться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52243" y="433785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53914" y="434546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8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" y="8690"/>
            <a:ext cx="9121708" cy="6923331"/>
          </a:xfrm>
        </p:spPr>
      </p:pic>
      <p:sp>
        <p:nvSpPr>
          <p:cNvPr id="5" name="Прямоугольник 4"/>
          <p:cNvSpPr/>
          <p:nvPr/>
        </p:nvSpPr>
        <p:spPr>
          <a:xfrm>
            <a:off x="1229421" y="720198"/>
            <a:ext cx="680925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Слушание музыки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680" y="1463480"/>
            <a:ext cx="73647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«Настроения и чувства в музыке</a:t>
            </a:r>
            <a:r>
              <a:rPr lang="ru-RU" sz="2000" dirty="0" smtClean="0"/>
              <a:t>» - у </a:t>
            </a:r>
            <a:r>
              <a:rPr lang="ru-RU" sz="2000" dirty="0"/>
              <a:t>детей необходимо развивать способность к сопереживанию чужой радости, горести, любви   к  </a:t>
            </a:r>
            <a:r>
              <a:rPr lang="ru-RU" sz="2000" dirty="0" smtClean="0"/>
              <a:t>ближнему («Болезнь куклы», «Грустное настроение», «Страшилище», «Три чуда» и др.)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Знакомство с творчеством великих русских и современных композиторов и произведениями на тему патриотизма </a:t>
            </a:r>
            <a:r>
              <a:rPr lang="ru-RU" sz="2000" dirty="0"/>
              <a:t>«Гимн РФ», «Моя Россия», «Наш край», «Мама», «Край в котором ты живешь», «Защитники Отечества</a:t>
            </a:r>
            <a:r>
              <a:rPr lang="ru-RU" sz="2000" dirty="0" smtClean="0"/>
              <a:t>», «День Победы» и др.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Народная музыка вызывает интерес детей, приносит им радость, создает хорошее </a:t>
            </a:r>
            <a:r>
              <a:rPr lang="ru-RU" sz="2000" dirty="0" smtClean="0"/>
              <a:t>настроение.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1" r="15263"/>
          <a:stretch/>
        </p:blipFill>
        <p:spPr>
          <a:xfrm>
            <a:off x="1431684" y="4633579"/>
            <a:ext cx="2758072" cy="196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ds04.infourok.ru/uploads/ex/114a/000da5d9-ef86e2be/img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653135"/>
            <a:ext cx="2592288" cy="19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38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" y="8690"/>
            <a:ext cx="9121708" cy="6923331"/>
          </a:xfrm>
        </p:spPr>
      </p:pic>
      <p:sp>
        <p:nvSpPr>
          <p:cNvPr id="3" name="TextBox 2"/>
          <p:cNvSpPr txBox="1"/>
          <p:nvPr/>
        </p:nvSpPr>
        <p:spPr>
          <a:xfrm>
            <a:off x="966664" y="1356732"/>
            <a:ext cx="72057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Песня </a:t>
            </a:r>
            <a:r>
              <a:rPr lang="ru-RU" sz="2000" dirty="0"/>
              <a:t>способна воздействовать на </a:t>
            </a:r>
            <a:r>
              <a:rPr lang="ru-RU" sz="2000" dirty="0" smtClean="0"/>
              <a:t>чувства и настроение </a:t>
            </a:r>
            <a:r>
              <a:rPr lang="ru-RU" sz="2000" dirty="0"/>
              <a:t>ребенка, постольку она способна преобразовывать его нравственный мир. </a:t>
            </a:r>
            <a:r>
              <a:rPr lang="ru-RU" sz="2000" dirty="0" smtClean="0"/>
              <a:t>Через песни </a:t>
            </a:r>
            <a:r>
              <a:rPr lang="ru-RU" sz="2000" dirty="0"/>
              <a:t>знакомлю детей с жизнью и бытом русского народа, с образцами народного музыкального </a:t>
            </a:r>
            <a:r>
              <a:rPr lang="ru-RU" sz="2000" dirty="0" smtClean="0"/>
              <a:t>творчества: </a:t>
            </a:r>
            <a:r>
              <a:rPr lang="ru-RU" sz="2000" dirty="0"/>
              <a:t>«Детский сад», «Ой, блины», «Мы – солдаты», «Моя Россия», «Ложки деревенские», «Наша Родина сильна», «Вот мы какие солдаты молодые», «Папа сильный, папа смелый», «Про папу», «Мальчишка – будущий солдат», «Три танкиста», «Прадедушка», «Белый, синий, красный</a:t>
            </a:r>
            <a:r>
              <a:rPr lang="ru-RU" sz="2000" dirty="0" smtClean="0"/>
              <a:t>» и др.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4906" y="620688"/>
            <a:ext cx="680925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Песенное творчество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3" y="4684157"/>
            <a:ext cx="2418403" cy="181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63" y="4417016"/>
            <a:ext cx="1830738" cy="244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6" y="4719068"/>
            <a:ext cx="2370983" cy="177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56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" y="8690"/>
            <a:ext cx="9121708" cy="6923331"/>
          </a:xfrm>
        </p:spPr>
      </p:pic>
      <p:sp>
        <p:nvSpPr>
          <p:cNvPr id="3" name="TextBox 2"/>
          <p:cNvSpPr txBox="1"/>
          <p:nvPr/>
        </p:nvSpPr>
        <p:spPr>
          <a:xfrm>
            <a:off x="933940" y="1400582"/>
            <a:ext cx="7272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Через </a:t>
            </a:r>
            <a:r>
              <a:rPr lang="ru-RU" sz="2000" dirty="0"/>
              <a:t>народные и военные танцы </a:t>
            </a:r>
            <a:r>
              <a:rPr lang="ru-RU" sz="2000" dirty="0" smtClean="0"/>
              <a:t>можно донести </a:t>
            </a:r>
            <a:r>
              <a:rPr lang="ru-RU" sz="2000" dirty="0"/>
              <a:t>до </a:t>
            </a:r>
            <a:r>
              <a:rPr lang="ru-RU" sz="2000" dirty="0" smtClean="0"/>
              <a:t>воспитанников </a:t>
            </a:r>
            <a:r>
              <a:rPr lang="ru-RU" sz="2000" dirty="0"/>
              <a:t>принадлежность к большой </a:t>
            </a:r>
            <a:r>
              <a:rPr lang="ru-RU" sz="2000" dirty="0" smtClean="0"/>
              <a:t>Родине</a:t>
            </a:r>
            <a:r>
              <a:rPr lang="ru-RU" sz="2000" dirty="0"/>
              <a:t>.</a:t>
            </a:r>
            <a:r>
              <a:rPr lang="ru-RU" sz="2000" dirty="0" smtClean="0"/>
              <a:t> Танцы </a:t>
            </a:r>
            <a:r>
              <a:rPr lang="ru-RU" sz="2000" dirty="0"/>
              <a:t>тесно связаны </a:t>
            </a:r>
            <a:r>
              <a:rPr lang="ru-RU" sz="2000" dirty="0" smtClean="0"/>
              <a:t>с историей</a:t>
            </a:r>
            <a:r>
              <a:rPr lang="ru-RU" sz="2000" dirty="0"/>
              <a:t>, </a:t>
            </a:r>
            <a:r>
              <a:rPr lang="ru-RU" sz="2000" dirty="0" smtClean="0"/>
              <a:t>дают </a:t>
            </a:r>
            <a:r>
              <a:rPr lang="ru-RU" sz="2000" dirty="0"/>
              <a:t>богатейший потенциал </a:t>
            </a:r>
            <a:r>
              <a:rPr lang="ru-RU" sz="2000" dirty="0" smtClean="0"/>
              <a:t>в воспитании основ</a:t>
            </a:r>
            <a:r>
              <a:rPr lang="ru-RU" sz="2000" dirty="0"/>
              <a:t> </a:t>
            </a:r>
            <a:r>
              <a:rPr lang="ru-RU" sz="2000" dirty="0" smtClean="0"/>
              <a:t>патриотизма. </a:t>
            </a:r>
            <a:r>
              <a:rPr lang="ru-RU" sz="2000" dirty="0"/>
              <a:t>Б</a:t>
            </a:r>
            <a:r>
              <a:rPr lang="ru-RU" sz="2000" dirty="0" smtClean="0"/>
              <a:t>ыли </a:t>
            </a:r>
            <a:r>
              <a:rPr lang="ru-RU" sz="2000" dirty="0"/>
              <a:t>разучены такие </a:t>
            </a:r>
            <a:r>
              <a:rPr lang="ru-RU" sz="2000" dirty="0" smtClean="0"/>
              <a:t>танцы: </a:t>
            </a:r>
            <a:r>
              <a:rPr lang="ru-RU" sz="2000" dirty="0"/>
              <a:t>«Поссорились-помирились»", «Танец с платочками», «Метелица», «Матрешки», </a:t>
            </a:r>
            <a:r>
              <a:rPr lang="ru-RU" sz="2000" dirty="0" err="1"/>
              <a:t>флешмобы</a:t>
            </a:r>
            <a:r>
              <a:rPr lang="ru-RU" sz="2000" dirty="0"/>
              <a:t> «Служить России», «Физкульт-Ура», хороводы «</a:t>
            </a:r>
            <a:r>
              <a:rPr lang="ru-RU" sz="2000" dirty="0" err="1"/>
              <a:t>Земелюшка</a:t>
            </a:r>
            <a:r>
              <a:rPr lang="ru-RU" sz="2000" dirty="0"/>
              <a:t> – чернозем», «На горе-то калина», «Мы на луг ходили», «Светит месяц», «Березка», «Травушка-муравушка», «Веснянка» и др.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92696"/>
            <a:ext cx="684076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Танцевальное творчество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фото\доу 20 Рябинушка\спорт\спорт танец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82" y="4463962"/>
            <a:ext cx="2232248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93" y="4406599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74" y="4928627"/>
            <a:ext cx="2493961" cy="187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363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0"/>
            <a:ext cx="9144000" cy="6923331"/>
          </a:xfrm>
        </p:spPr>
      </p:pic>
      <p:sp>
        <p:nvSpPr>
          <p:cNvPr id="3" name="TextBox 2"/>
          <p:cNvSpPr txBox="1"/>
          <p:nvPr/>
        </p:nvSpPr>
        <p:spPr>
          <a:xfrm>
            <a:off x="955948" y="1256566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И</a:t>
            </a:r>
            <a:r>
              <a:rPr lang="ru-RU" sz="2000" dirty="0" smtClean="0"/>
              <a:t>гры </a:t>
            </a:r>
            <a:r>
              <a:rPr lang="ru-RU" sz="2000" dirty="0"/>
              <a:t>развивают интерес к пению, </a:t>
            </a:r>
            <a:r>
              <a:rPr lang="ru-RU" sz="2000" dirty="0" smtClean="0"/>
              <a:t>память</a:t>
            </a:r>
            <a:r>
              <a:rPr lang="ru-RU" sz="2000" dirty="0"/>
              <a:t>, чувство ритма, умение правильно передавать мелодию, а также благодаря таким играм дети знакомятся с образом и жизнью людей, с их трудом, бытом, у детей формируется представления о чести, смелости, мужестве, желание обладать силой, ловкостью, выносливостью, проявлять смекалку, выдержку, находчивость. </a:t>
            </a:r>
            <a:r>
              <a:rPr lang="ru-RU" sz="2000" dirty="0" smtClean="0"/>
              <a:t>(«</a:t>
            </a:r>
            <a:r>
              <a:rPr lang="ru-RU" sz="2000" dirty="0" err="1"/>
              <a:t>Воротики</a:t>
            </a:r>
            <a:r>
              <a:rPr lang="ru-RU" sz="2000" dirty="0"/>
              <a:t>», «Шел козел по лесу»,  «Маланья», «Карусель», «Ворон», «Каравай», «Плетень», «Капуста», «Бабка </a:t>
            </a:r>
            <a:r>
              <a:rPr lang="ru-RU" sz="2000" dirty="0" err="1"/>
              <a:t>Ежка</a:t>
            </a:r>
            <a:r>
              <a:rPr lang="ru-RU" sz="2000" dirty="0"/>
              <a:t>», «Как на тоненький ледок», «Заинька, попляши», «Долговязый журавель»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951" y="54868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игры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фото\доу 20 Рябинушка\ФОТО Рождество\Рождество 2022\святки\WhatsApp Image 2022-01-18 at 19.42.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92" y="4489261"/>
            <a:ext cx="2721758" cy="204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4489260"/>
            <a:ext cx="2721759" cy="204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610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0"/>
            <a:ext cx="9144000" cy="6923331"/>
          </a:xfrm>
        </p:spPr>
      </p:pic>
      <p:sp>
        <p:nvSpPr>
          <p:cNvPr id="3" name="TextBox 2"/>
          <p:cNvSpPr txBox="1"/>
          <p:nvPr/>
        </p:nvSpPr>
        <p:spPr>
          <a:xfrm>
            <a:off x="985714" y="1328574"/>
            <a:ext cx="71146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На занятиях знакомлю детей с понятиями «народная музыка», «народные инструменты», «народные песни и танцы», «оркестр народных инструментов». В своей работе активно применяю записи народной музыки, сказок, звучания народного </a:t>
            </a:r>
            <a:r>
              <a:rPr lang="ru-RU" sz="2000" dirty="0" smtClean="0"/>
              <a:t>оркестра. Дети исполняют небольшие произведения, овладевают приемами </a:t>
            </a:r>
            <a:r>
              <a:rPr lang="ru-RU" sz="2000" dirty="0" err="1" smtClean="0"/>
              <a:t>музицирования</a:t>
            </a:r>
            <a:r>
              <a:rPr lang="ru-RU" sz="2000" dirty="0" smtClean="0"/>
              <a:t>: «Тихие </a:t>
            </a:r>
            <a:r>
              <a:rPr lang="ru-RU" sz="2000" dirty="0"/>
              <a:t>и громкие звоночки» гр.1,2; «Мишка с куклой», «</a:t>
            </a:r>
            <a:r>
              <a:rPr lang="ru-RU" sz="2000" dirty="0" err="1"/>
              <a:t>Оркестрик</a:t>
            </a:r>
            <a:r>
              <a:rPr lang="ru-RU" sz="2000" dirty="0"/>
              <a:t> для мамочки» гр.3; «Как у наших у ворот» гр.4, </a:t>
            </a:r>
            <a:r>
              <a:rPr lang="ru-RU" sz="2000" dirty="0" smtClean="0"/>
              <a:t>«Веселые музыканты» гр.5.</a:t>
            </a: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85714" y="620688"/>
            <a:ext cx="711467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Музицирование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Users\Desktop\Аттестация 2021\фото\16369994131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" r="13621"/>
          <a:stretch/>
        </p:blipFill>
        <p:spPr bwMode="auto">
          <a:xfrm rot="16200000">
            <a:off x="5475690" y="3631425"/>
            <a:ext cx="2009043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фото\доу 20 Рябинушка\Занятия\1616397290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57443"/>
            <a:ext cx="2880320" cy="216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50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8" y="-65331"/>
            <a:ext cx="9168858" cy="6923331"/>
          </a:xfrm>
        </p:spPr>
      </p:pic>
      <p:sp>
        <p:nvSpPr>
          <p:cNvPr id="3" name="TextBox 2"/>
          <p:cNvSpPr txBox="1"/>
          <p:nvPr/>
        </p:nvSpPr>
        <p:spPr>
          <a:xfrm>
            <a:off x="971600" y="132594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Театрализованная </a:t>
            </a:r>
            <a:r>
              <a:rPr lang="ru-RU" sz="2000" dirty="0"/>
              <a:t>деятельность дает понять окружающий мир не только умом, но и сердцем, выразить собственное отношение к категориям  «добро» и «зло», «верность» и «предательство», эта деятельность формируют в детях представление о любви к родным людям, друзьям и к Отечеству.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9460"/>
            <a:ext cx="914501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Театрализация</a:t>
            </a:r>
            <a:endParaRPr lang="ru-RU" sz="40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фото\доу 20 Рябинушка\театр\Кук.театр Колобок\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08" y="3394139"/>
            <a:ext cx="3310843" cy="248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82" y="3394139"/>
            <a:ext cx="3349907" cy="248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989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478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музрук</dc:creator>
  <cp:lastModifiedBy>Пользователь</cp:lastModifiedBy>
  <cp:revision>50</cp:revision>
  <dcterms:created xsi:type="dcterms:W3CDTF">2018-07-16T00:40:37Z</dcterms:created>
  <dcterms:modified xsi:type="dcterms:W3CDTF">2022-03-31T16:25:12Z</dcterms:modified>
</cp:coreProperties>
</file>