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6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9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44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2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63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1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1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1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0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9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4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3B52-0CF5-4570-844D-5195A2D6470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92E849-6E4A-4BB2-9996-52FB9F3799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РМО 2024\IMG_20241124_163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590" y="-39003"/>
            <a:ext cx="10053783" cy="6897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1240" y="3035574"/>
            <a:ext cx="56316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Театрализованная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деятельность </a:t>
            </a:r>
          </a:p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в детском саду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6809" y="132792"/>
            <a:ext cx="6684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МАДОУ «Детский сад № 9»</a:t>
            </a:r>
            <a:endParaRPr lang="ru-RU" sz="32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135" y="6008616"/>
            <a:ext cx="1640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г</a:t>
            </a:r>
            <a:r>
              <a:rPr lang="ru-RU" sz="2400" b="1" cap="none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. </a:t>
            </a:r>
            <a:r>
              <a:rPr lang="ru-RU" sz="2400" b="1" cap="none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Ирбит</a:t>
            </a:r>
          </a:p>
          <a:p>
            <a:pPr algn="ctr"/>
            <a:r>
              <a:rPr lang="ru-RU" sz="20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2025г.</a:t>
            </a:r>
            <a:endParaRPr lang="ru-RU" sz="20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2164" y="5159232"/>
            <a:ext cx="49632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Музыкальный руководитель</a:t>
            </a:r>
          </a:p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Ольга Геннадьевна Андропова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03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44" y="27295"/>
            <a:ext cx="101663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46244" y="2729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Театр на руке</a:t>
            </a:r>
          </a:p>
          <a:p>
            <a:pPr lvl="0" algn="ctr"/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пальчиковый 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театр</a:t>
            </a: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;</a:t>
            </a:r>
          </a:p>
          <a:p>
            <a:pPr lvl="0" algn="ctr"/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</a:t>
            </a: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перчаточный 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театр.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263499"/>
            <a:ext cx="3721289" cy="27909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t="20952" r="8130"/>
          <a:stretch/>
        </p:blipFill>
        <p:spPr>
          <a:xfrm>
            <a:off x="5820698" y="2301359"/>
            <a:ext cx="2394732" cy="2003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36" y="2413863"/>
            <a:ext cx="2093225" cy="27909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2" b="29950"/>
          <a:stretch/>
        </p:blipFill>
        <p:spPr>
          <a:xfrm>
            <a:off x="7334908" y="4073453"/>
            <a:ext cx="3805464" cy="2564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 b="26000"/>
          <a:stretch/>
        </p:blipFill>
        <p:spPr>
          <a:xfrm>
            <a:off x="3494232" y="4037037"/>
            <a:ext cx="2754758" cy="26151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6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13" y="0"/>
            <a:ext cx="10334558" cy="676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5565" y="70182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Верховой театр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на </a:t>
            </a:r>
            <a:r>
              <a:rPr lang="ru-RU" sz="3600" b="1" dirty="0" err="1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гапите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</a:t>
            </a:r>
            <a:r>
              <a:rPr lang="ru-RU" sz="3600" b="1" dirty="0" err="1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би</a:t>
            </a: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-ба-</a:t>
            </a:r>
            <a:r>
              <a:rPr lang="ru-RU" sz="3600" b="1" dirty="0" err="1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бо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перчаточный 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(</a:t>
            </a:r>
            <a:r>
              <a:rPr lang="ru-RU" sz="3600" b="1" dirty="0" err="1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варежковый</a:t>
            </a: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)</a:t>
            </a:r>
            <a:endParaRPr lang="ru-RU" sz="3600" b="1" dirty="0">
              <a:solidFill>
                <a:srgbClr val="9C85C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тростевой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72" y="803639"/>
            <a:ext cx="4176215" cy="31321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04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38" y="0"/>
            <a:ext cx="101663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3268" y="22879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ТЕАТР «ЖИВЫХ»  </a:t>
            </a:r>
            <a:endParaRPr lang="ru-RU" sz="2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КУКОЛ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4848" y="22879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КОСТЮМИРОВАННЫЙ </a:t>
            </a:r>
            <a:endParaRPr lang="ru-RU" sz="2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ТЕАТР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9453" y="7706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Это инсценировки, которые предполагают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наличие у детей костюмов.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59" y="4776948"/>
            <a:ext cx="2453996" cy="18404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8" t="6274" r="7072"/>
          <a:stretch/>
        </p:blipFill>
        <p:spPr>
          <a:xfrm>
            <a:off x="1401436" y="1081213"/>
            <a:ext cx="1934975" cy="3602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35225"/>
          <a:stretch/>
        </p:blipFill>
        <p:spPr>
          <a:xfrm>
            <a:off x="3567247" y="2165876"/>
            <a:ext cx="2837246" cy="2110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28457" r="-149" b="6368"/>
          <a:stretch/>
        </p:blipFill>
        <p:spPr>
          <a:xfrm>
            <a:off x="1638604" y="4924161"/>
            <a:ext cx="3421038" cy="16932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8955" b="10249"/>
          <a:stretch/>
        </p:blipFill>
        <p:spPr>
          <a:xfrm>
            <a:off x="8461525" y="1096782"/>
            <a:ext cx="2601702" cy="3179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22637"/>
          <a:stretch/>
        </p:blipFill>
        <p:spPr>
          <a:xfrm>
            <a:off x="5909393" y="3483142"/>
            <a:ext cx="2552132" cy="3374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3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41" y="0"/>
            <a:ext cx="10334558" cy="676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2664" y="547962"/>
            <a:ext cx="7879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Театр может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почти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все! Он творит чудеса: веселит, обучает, развивает творческие способности дошкольников.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Корректирует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их поведение, способствует эмоциональному раскрытию, развивает речь, ораторские способности детей, придает уверенность в себе, помогает приобрести навык публичных выступлений.</a:t>
            </a:r>
          </a:p>
        </p:txBody>
      </p:sp>
    </p:spTree>
    <p:extLst>
      <p:ext uri="{BB962C8B-B14F-4D97-AF65-F5344CB8AC3E}">
        <p14:creationId xmlns:p14="http://schemas.microsoft.com/office/powerpoint/2010/main" val="100075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58" y="0"/>
            <a:ext cx="9947128" cy="678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94035" y="3927341"/>
            <a:ext cx="7174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СПАСИБО </a:t>
            </a: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ЗА ВНИМАНИЕ</a:t>
            </a:r>
            <a:endParaRPr lang="ru-RU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9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МО 2024\IMG_20241124_192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146" y="0"/>
            <a:ext cx="10052541" cy="689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8633" y="62817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Актуальность: </a:t>
            </a:r>
            <a:endParaRPr lang="ru-RU" sz="2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ru-RU" sz="24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Дошкольный </a:t>
            </a:r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возраст – это период активного развития речи, а ведущим видом деятельности в этом возрасте является игра. </a:t>
            </a:r>
          </a:p>
          <a:p>
            <a:pPr lvl="0" algn="just"/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Следовательно, театрализованная деятельность одна из самых эффективных способов воздействия на детей, в котором наиболее полно и ярко проявляется принцип обучения: учить играя.</a:t>
            </a:r>
          </a:p>
        </p:txBody>
      </p:sp>
    </p:spTree>
    <p:extLst>
      <p:ext uri="{BB962C8B-B14F-4D97-AF65-F5344CB8AC3E}">
        <p14:creationId xmlns:p14="http://schemas.microsoft.com/office/powerpoint/2010/main" val="412098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8940" y="-109182"/>
            <a:ext cx="10041973" cy="7078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7117" y="542040"/>
            <a:ext cx="6096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Формы и методы организации театрализованных игр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 lvl="0" algn="ctr"/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 algn="ctr"/>
            <a:endParaRPr lang="ru-RU" sz="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0" indent="-457200" algn="just">
              <a:buFontTx/>
              <a:buChar char="-"/>
            </a:pPr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в совместной деятельности детей и педагога вне занятий. </a:t>
            </a:r>
          </a:p>
          <a:p>
            <a:pPr marL="457200" lvl="0" indent="-457200" algn="just">
              <a:buFontTx/>
              <a:buChar char="-"/>
            </a:pPr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самостоятельная театральная деятельность. </a:t>
            </a:r>
          </a:p>
          <a:p>
            <a:pPr marL="457200" lvl="0" indent="-457200" algn="just">
              <a:buFontTx/>
              <a:buChar char="-"/>
            </a:pPr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мини-игры на занятиях с привлечением кукол (Петрушки, Маши и др.) для решения познавательных задач. </a:t>
            </a:r>
          </a:p>
          <a:p>
            <a:pPr marL="457200" lvl="0" indent="-457200" algn="just">
              <a:buFontTx/>
              <a:buChar char="-"/>
            </a:pPr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театрализованные игры и спектакли на праздниках, развлечениях.</a:t>
            </a:r>
          </a:p>
          <a:p>
            <a:pPr lvl="0" algn="just"/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</a:t>
            </a:r>
            <a:r>
              <a:rPr lang="ru-RU" sz="24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     посещение </a:t>
            </a:r>
            <a:r>
              <a:rPr lang="ru-RU" sz="24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детьми театров.</a:t>
            </a:r>
          </a:p>
        </p:txBody>
      </p:sp>
    </p:spTree>
    <p:extLst>
      <p:ext uri="{BB962C8B-B14F-4D97-AF65-F5344CB8AC3E}">
        <p14:creationId xmlns:p14="http://schemas.microsoft.com/office/powerpoint/2010/main" val="409495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3782" y="0"/>
            <a:ext cx="10096564" cy="691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6592" y="469095"/>
            <a:ext cx="6250675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Предметно развивающая среда для организации театрализованных игр:</a:t>
            </a:r>
          </a:p>
          <a:p>
            <a:pPr algn="ctr"/>
            <a:endParaRPr lang="ru-RU" sz="7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театральные уголки, созданные в групповой комнате и в условиях дома, с коллекцией театров разных видов;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театральная библиотека с фондом соответствующей литературы, в том числе иллюстрированных альбомов, книжек-театров и т.д.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выставки детских работ, фотоматериалов о прошедших театральных постановках;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театральный зал (сцена, занавес);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костюмерная с театральными костюмами, необходимыми для спектаклей, атрибутами; </a:t>
            </a: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 «Музей музыкальных инструментов».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0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5" y="382138"/>
            <a:ext cx="2988859" cy="29888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08" y="382138"/>
            <a:ext cx="3132222" cy="31322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215" y="320722"/>
            <a:ext cx="2333767" cy="31116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53" y="310922"/>
            <a:ext cx="2339984" cy="31199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4"/>
          <a:stretch/>
        </p:blipFill>
        <p:spPr>
          <a:xfrm>
            <a:off x="8570300" y="4148233"/>
            <a:ext cx="3488430" cy="24702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12" y="3657600"/>
            <a:ext cx="2779594" cy="2084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5" y="3657600"/>
            <a:ext cx="2875128" cy="2156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8"/>
          <a:stretch/>
        </p:blipFill>
        <p:spPr>
          <a:xfrm>
            <a:off x="3061650" y="4148233"/>
            <a:ext cx="2572015" cy="2660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54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94" y="0"/>
            <a:ext cx="10101021" cy="685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66114" y="32270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Стендовый театр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</a:t>
            </a:r>
            <a:r>
              <a:rPr lang="ru-RU" sz="3600" b="1" dirty="0" err="1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фланелеграф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магнитный театр;</a:t>
            </a:r>
          </a:p>
          <a:p>
            <a:pPr marL="571500" lvl="0" indent="-571500" algn="ctr">
              <a:lnSpc>
                <a:spcPct val="150000"/>
              </a:lnSpc>
              <a:buFontTx/>
              <a:buChar char="-"/>
            </a:pP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театр теней;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театр на липучках;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книжка – театр. </a:t>
            </a:r>
          </a:p>
        </p:txBody>
      </p:sp>
    </p:spTree>
    <p:extLst>
      <p:ext uri="{BB962C8B-B14F-4D97-AF65-F5344CB8AC3E}">
        <p14:creationId xmlns:p14="http://schemas.microsoft.com/office/powerpoint/2010/main" val="40660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2" y="293995"/>
            <a:ext cx="2402006" cy="2402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8" y="2470244"/>
            <a:ext cx="2470245" cy="24702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" b="9767"/>
          <a:stretch/>
        </p:blipFill>
        <p:spPr>
          <a:xfrm>
            <a:off x="8434506" y="34119"/>
            <a:ext cx="2783005" cy="2361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1"/>
          <a:stretch/>
        </p:blipFill>
        <p:spPr>
          <a:xfrm>
            <a:off x="9319146" y="2395182"/>
            <a:ext cx="2872854" cy="226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"/>
          <a:stretch/>
        </p:blipFill>
        <p:spPr>
          <a:xfrm>
            <a:off x="4228786" y="1006916"/>
            <a:ext cx="3456674" cy="24759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57" y="5134836"/>
            <a:ext cx="2233494" cy="1675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14" y="4102928"/>
            <a:ext cx="2233494" cy="1675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69" y="3985827"/>
            <a:ext cx="2018230" cy="26909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2886"/>
          <a:stretch/>
        </p:blipFill>
        <p:spPr>
          <a:xfrm>
            <a:off x="5182813" y="3759956"/>
            <a:ext cx="2339313" cy="2749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35260" y="129115"/>
            <a:ext cx="4474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СТЕНДОВЫЙ ТЕАТР</a:t>
            </a:r>
            <a:endParaRPr lang="ru-RU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4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721" y="-95534"/>
            <a:ext cx="10334558" cy="676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32000" y="15286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Настольный театр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бумажный (или картонный); 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театр на стаканчиках;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  -  деревянные 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игрушки;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-  резиновые 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игрушки;</a:t>
            </a:r>
          </a:p>
          <a:p>
            <a:pPr lvl="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   -  театр </a:t>
            </a:r>
            <a:r>
              <a:rPr lang="ru-RU" sz="3600" b="1" dirty="0">
                <a:solidFill>
                  <a:srgbClr val="9C85C0">
                    <a:lumMod val="50000"/>
                  </a:srgbClr>
                </a:solidFill>
                <a:latin typeface="Arial Narrow" panose="020B0606020202030204" pitchFamily="34" charset="0"/>
              </a:rPr>
              <a:t>на палочке и др.</a:t>
            </a:r>
          </a:p>
        </p:txBody>
      </p:sp>
    </p:spTree>
    <p:extLst>
      <p:ext uri="{BB962C8B-B14F-4D97-AF65-F5344CB8AC3E}">
        <p14:creationId xmlns:p14="http://schemas.microsoft.com/office/powerpoint/2010/main" val="101692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2421" y="0"/>
            <a:ext cx="4084773" cy="898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Настольный театр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9" y="188511"/>
            <a:ext cx="3084395" cy="2313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87" y="4408776"/>
            <a:ext cx="2367887" cy="23678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14323" r="8974" b="32627"/>
          <a:stretch/>
        </p:blipFill>
        <p:spPr>
          <a:xfrm>
            <a:off x="8225061" y="168040"/>
            <a:ext cx="3594001" cy="23337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93" y="2671224"/>
            <a:ext cx="3375547" cy="2531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/>
        </p:blipFill>
        <p:spPr>
          <a:xfrm>
            <a:off x="4402843" y="898195"/>
            <a:ext cx="2703678" cy="31924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b="24975"/>
          <a:stretch/>
        </p:blipFill>
        <p:spPr>
          <a:xfrm>
            <a:off x="236390" y="3097191"/>
            <a:ext cx="2346992" cy="24571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4"/>
          <a:stretch/>
        </p:blipFill>
        <p:spPr>
          <a:xfrm>
            <a:off x="5629613" y="4556217"/>
            <a:ext cx="3248485" cy="20730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2901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353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 Narrow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___</cp:lastModifiedBy>
  <cp:revision>17</cp:revision>
  <dcterms:created xsi:type="dcterms:W3CDTF">2025-11-17T10:56:42Z</dcterms:created>
  <dcterms:modified xsi:type="dcterms:W3CDTF">2025-11-23T10:32:01Z</dcterms:modified>
</cp:coreProperties>
</file>