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sldIdLst>
    <p:sldId id="256" r:id="rId2"/>
    <p:sldId id="257" r:id="rId3"/>
    <p:sldId id="258" r:id="rId4"/>
    <p:sldId id="261" r:id="rId5"/>
    <p:sldId id="264" r:id="rId6"/>
    <p:sldId id="259" r:id="rId7"/>
    <p:sldId id="260" r:id="rId8"/>
    <p:sldId id="262" r:id="rId9"/>
    <p:sldId id="263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166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796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0444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422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9637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715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005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610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804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400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81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107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633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337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59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4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3B52-0CF5-4570-844D-5195A2D6470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092E849-6E4A-4BB2-9996-52FB9F379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931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РМО 2024\IMG_20241124_1632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6590" y="-39003"/>
            <a:ext cx="10053783" cy="68970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71240" y="3035574"/>
            <a:ext cx="563167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Театрализованная </a:t>
            </a:r>
          </a:p>
          <a:p>
            <a:pPr algn="ctr"/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деятельность </a:t>
            </a:r>
          </a:p>
          <a:p>
            <a:pPr algn="ctr"/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в детском саду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26809" y="132792"/>
            <a:ext cx="66848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50" dirty="0" smtClean="0">
                <a:ln w="0"/>
                <a:solidFill>
                  <a:srgbClr val="0070C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anose="020B0A04020102020204" pitchFamily="34" charset="0"/>
              </a:rPr>
              <a:t>МАДОУ «Детский сад № 9»</a:t>
            </a:r>
            <a:endParaRPr lang="ru-RU" sz="3200" b="1" cap="none" spc="50" dirty="0">
              <a:ln w="0"/>
              <a:solidFill>
                <a:srgbClr val="0070C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3135" y="6008616"/>
            <a:ext cx="164019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spc="50" dirty="0">
                <a:ln w="0"/>
                <a:solidFill>
                  <a:srgbClr val="0070C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anose="020B0A04020102020204" pitchFamily="34" charset="0"/>
              </a:rPr>
              <a:t>г</a:t>
            </a:r>
            <a:r>
              <a:rPr lang="ru-RU" sz="2400" b="1" cap="none" spc="50" dirty="0" smtClean="0">
                <a:ln w="0"/>
                <a:solidFill>
                  <a:srgbClr val="0070C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anose="020B0A04020102020204" pitchFamily="34" charset="0"/>
              </a:rPr>
              <a:t>. </a:t>
            </a:r>
            <a:r>
              <a:rPr lang="ru-RU" sz="2400" b="1" cap="none" spc="50" dirty="0" smtClean="0">
                <a:ln w="0"/>
                <a:solidFill>
                  <a:srgbClr val="0070C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anose="020B0A04020102020204" pitchFamily="34" charset="0"/>
              </a:rPr>
              <a:t>Ирбит</a:t>
            </a:r>
          </a:p>
          <a:p>
            <a:pPr algn="ctr"/>
            <a:r>
              <a:rPr lang="ru-RU" sz="2000" b="1" spc="50" dirty="0" smtClean="0">
                <a:ln w="0"/>
                <a:solidFill>
                  <a:srgbClr val="0070C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anose="020B0A04020102020204" pitchFamily="34" charset="0"/>
              </a:rPr>
              <a:t>2025г.</a:t>
            </a:r>
            <a:endParaRPr lang="ru-RU" sz="2000" b="1" cap="none" spc="50" dirty="0">
              <a:ln w="0"/>
              <a:solidFill>
                <a:srgbClr val="0070C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22164" y="5159232"/>
            <a:ext cx="496321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Музыкальный руководитель</a:t>
            </a:r>
          </a:p>
          <a:p>
            <a:pPr algn="ctr"/>
            <a:r>
              <a:rPr lang="ru-RU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Ольга Геннадьевна Андропова</a:t>
            </a:r>
            <a:endParaRPr lang="ru-RU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70C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4037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244" y="27295"/>
            <a:ext cx="1016631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946244" y="27295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Театр на руке</a:t>
            </a:r>
          </a:p>
          <a:p>
            <a:pPr lvl="0" algn="ctr"/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пальчиковый </a:t>
            </a: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театр</a:t>
            </a: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;</a:t>
            </a:r>
          </a:p>
          <a:p>
            <a:pPr lvl="0" algn="ctr"/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</a:t>
            </a: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перчаточный </a:t>
            </a: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театр.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723" y="263499"/>
            <a:ext cx="3721289" cy="27909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3" t="20952" r="8130"/>
          <a:stretch/>
        </p:blipFill>
        <p:spPr>
          <a:xfrm>
            <a:off x="5820698" y="2301359"/>
            <a:ext cx="2394732" cy="20036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636" y="2413863"/>
            <a:ext cx="2093225" cy="27909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2" b="29950"/>
          <a:stretch/>
        </p:blipFill>
        <p:spPr>
          <a:xfrm>
            <a:off x="7334908" y="4073453"/>
            <a:ext cx="3805464" cy="2564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9" b="26000"/>
          <a:stretch/>
        </p:blipFill>
        <p:spPr>
          <a:xfrm>
            <a:off x="3494232" y="4037037"/>
            <a:ext cx="2754758" cy="26151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063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313" y="0"/>
            <a:ext cx="10334558" cy="6766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855565" y="701829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Верховой театр</a:t>
            </a:r>
          </a:p>
          <a:p>
            <a:pPr lvl="0"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на </a:t>
            </a:r>
            <a:r>
              <a:rPr lang="ru-RU" sz="3600" b="1" dirty="0" err="1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гапите</a:t>
            </a: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;</a:t>
            </a:r>
          </a:p>
          <a:p>
            <a:pPr lvl="0"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</a:t>
            </a:r>
            <a:r>
              <a:rPr lang="ru-RU" sz="3600" b="1" dirty="0" err="1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би</a:t>
            </a: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-ба-</a:t>
            </a:r>
            <a:r>
              <a:rPr lang="ru-RU" sz="3600" b="1" dirty="0" err="1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бо</a:t>
            </a: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;</a:t>
            </a:r>
          </a:p>
          <a:p>
            <a:pPr lvl="0"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перчаточный </a:t>
            </a: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(</a:t>
            </a:r>
            <a:r>
              <a:rPr lang="ru-RU" sz="3600" b="1" dirty="0" err="1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варежковый</a:t>
            </a: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)</a:t>
            </a:r>
            <a:endParaRPr lang="ru-RU" sz="3600" b="1" dirty="0">
              <a:solidFill>
                <a:srgbClr val="9C85C0">
                  <a:lumMod val="50000"/>
                </a:srgbClr>
              </a:solidFill>
              <a:latin typeface="Arial Narrow" panose="020B060602020203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тростевой</a:t>
            </a: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872" y="803639"/>
            <a:ext cx="4176215" cy="313216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3041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938" y="0"/>
            <a:ext cx="1016631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63268" y="228797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ТЕАТР «ЖИВЫХ»  </a:t>
            </a:r>
            <a:endParaRPr lang="ru-RU" sz="28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КУКОЛ</a:t>
            </a:r>
            <a:endParaRPr lang="ru-RU" sz="2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04848" y="228797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КОСТЮМИРОВАННЫЙ </a:t>
            </a:r>
            <a:endParaRPr lang="ru-RU" sz="28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ТЕАТР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79453" y="77063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Это инсценировки, которые предполагают 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наличие у детей костюмов.</a:t>
            </a:r>
            <a:endParaRPr lang="ru-RU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259" y="4776948"/>
            <a:ext cx="2453996" cy="18404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8" t="6274" r="7072"/>
          <a:stretch/>
        </p:blipFill>
        <p:spPr>
          <a:xfrm>
            <a:off x="1401436" y="1081213"/>
            <a:ext cx="1934975" cy="360239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76" t="35225"/>
          <a:stretch/>
        </p:blipFill>
        <p:spPr>
          <a:xfrm>
            <a:off x="3567247" y="2165876"/>
            <a:ext cx="2837246" cy="21101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" t="28457" r="-149" b="6368"/>
          <a:stretch/>
        </p:blipFill>
        <p:spPr>
          <a:xfrm>
            <a:off x="1638604" y="4924161"/>
            <a:ext cx="3421038" cy="16932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" t="8955" b="10249"/>
          <a:stretch/>
        </p:blipFill>
        <p:spPr>
          <a:xfrm>
            <a:off x="8461525" y="1096782"/>
            <a:ext cx="2601702" cy="317920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7" r="22637"/>
          <a:stretch/>
        </p:blipFill>
        <p:spPr>
          <a:xfrm>
            <a:off x="5909393" y="3483142"/>
            <a:ext cx="2552132" cy="33748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137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441" y="0"/>
            <a:ext cx="10334558" cy="6766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502664" y="547962"/>
            <a:ext cx="787908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 Narrow" panose="020B0606020202030204" pitchFamily="34" charset="0"/>
              </a:rPr>
              <a:t>Театр может </a:t>
            </a:r>
            <a:r>
              <a:rPr lang="ru-RU" sz="3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почти </a:t>
            </a:r>
            <a:r>
              <a:rPr lang="ru-RU" sz="3200" b="1" dirty="0">
                <a:solidFill>
                  <a:srgbClr val="002060"/>
                </a:solidFill>
                <a:latin typeface="Arial Narrow" panose="020B0606020202030204" pitchFamily="34" charset="0"/>
              </a:rPr>
              <a:t>все! Он творит чудеса: веселит, обучает, развивает творческие способности дошкольников.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Корректирует </a:t>
            </a:r>
            <a:r>
              <a:rPr lang="ru-RU" sz="3200" b="1" dirty="0">
                <a:solidFill>
                  <a:srgbClr val="002060"/>
                </a:solidFill>
                <a:latin typeface="Arial Narrow" panose="020B0606020202030204" pitchFamily="34" charset="0"/>
              </a:rPr>
              <a:t>их поведение, способствует эмоциональному раскрытию, развивает речь, ораторские способности детей, придает уверенность в себе, помогает приобрести навык публичных выступлений.</a:t>
            </a:r>
          </a:p>
        </p:txBody>
      </p:sp>
    </p:spTree>
    <p:extLst>
      <p:ext uri="{BB962C8B-B14F-4D97-AF65-F5344CB8AC3E}">
        <p14:creationId xmlns:p14="http://schemas.microsoft.com/office/powerpoint/2010/main" val="1000753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558" y="0"/>
            <a:ext cx="9947128" cy="6784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494035" y="3927341"/>
            <a:ext cx="71741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СПАСИБО </a:t>
            </a:r>
            <a:r>
              <a:rPr lang="ru-RU" sz="4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ЗА ВНИМАНИЕ</a:t>
            </a:r>
            <a:endParaRPr lang="ru-RU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493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РМО 2024\IMG_20241124_19204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2146" y="0"/>
            <a:ext cx="10052541" cy="6898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28633" y="628177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Актуальность: </a:t>
            </a:r>
            <a:endParaRPr lang="ru-RU" sz="28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lvl="0" algn="just"/>
            <a:r>
              <a:rPr lang="ru-RU" sz="24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Дошкольный </a:t>
            </a:r>
            <a:r>
              <a:rPr lang="ru-RU" sz="24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возраст – это период активного развития речи, а ведущим видом деятельности в этом возрасте является игра. </a:t>
            </a:r>
          </a:p>
          <a:p>
            <a:pPr lvl="0" algn="just"/>
            <a:r>
              <a:rPr lang="ru-RU" sz="24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Следовательно, театрализованная деятельность одна из самых эффективных способов воздействия на детей, в котором наиболее полно и ярко проявляется принцип обучения: учить играя.</a:t>
            </a:r>
          </a:p>
        </p:txBody>
      </p:sp>
    </p:spTree>
    <p:extLst>
      <p:ext uri="{BB962C8B-B14F-4D97-AF65-F5344CB8AC3E}">
        <p14:creationId xmlns:p14="http://schemas.microsoft.com/office/powerpoint/2010/main" val="4120985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48940" y="-109182"/>
            <a:ext cx="10041973" cy="70781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67117" y="542040"/>
            <a:ext cx="6096000" cy="52014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Формы и методы организации театрализованных игр</a:t>
            </a:r>
            <a:r>
              <a:rPr lang="ru-RU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:</a:t>
            </a:r>
          </a:p>
          <a:p>
            <a:pPr lvl="0" algn="ctr"/>
            <a:endParaRPr lang="ru-RU" sz="2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lvl="0" algn="ctr"/>
            <a:endParaRPr lang="ru-RU" sz="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457200" lvl="0" indent="-457200" algn="just">
              <a:buFontTx/>
              <a:buChar char="-"/>
            </a:pPr>
            <a:r>
              <a:rPr lang="ru-RU" sz="24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в совместной деятельности детей и педагога вне занятий. </a:t>
            </a:r>
          </a:p>
          <a:p>
            <a:pPr marL="457200" lvl="0" indent="-457200" algn="just">
              <a:buFontTx/>
              <a:buChar char="-"/>
            </a:pPr>
            <a:r>
              <a:rPr lang="ru-RU" sz="24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самостоятельная театральная деятельность. </a:t>
            </a:r>
          </a:p>
          <a:p>
            <a:pPr marL="457200" lvl="0" indent="-457200" algn="just">
              <a:buFontTx/>
              <a:buChar char="-"/>
            </a:pPr>
            <a:r>
              <a:rPr lang="ru-RU" sz="24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мини-игры на занятиях с привлечением кукол (Петрушки, Маши и др.) для решения познавательных задач. </a:t>
            </a:r>
          </a:p>
          <a:p>
            <a:pPr marL="457200" lvl="0" indent="-457200" algn="just">
              <a:buFontTx/>
              <a:buChar char="-"/>
            </a:pPr>
            <a:r>
              <a:rPr lang="ru-RU" sz="24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театрализованные игры и спектакли на праздниках, развлечениях.</a:t>
            </a:r>
          </a:p>
          <a:p>
            <a:pPr lvl="0" algn="just"/>
            <a:r>
              <a:rPr lang="ru-RU" sz="24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</a:t>
            </a:r>
            <a:r>
              <a:rPr lang="ru-RU" sz="24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     посещение </a:t>
            </a:r>
            <a:r>
              <a:rPr lang="ru-RU" sz="24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детьми театров.</a:t>
            </a:r>
          </a:p>
        </p:txBody>
      </p:sp>
    </p:spTree>
    <p:extLst>
      <p:ext uri="{BB962C8B-B14F-4D97-AF65-F5344CB8AC3E}">
        <p14:creationId xmlns:p14="http://schemas.microsoft.com/office/powerpoint/2010/main" val="4094958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03782" y="0"/>
            <a:ext cx="10096564" cy="6913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26592" y="469095"/>
            <a:ext cx="6250675" cy="5740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Предметно развивающая среда для организации театрализованных игр:</a:t>
            </a:r>
          </a:p>
          <a:p>
            <a:pPr algn="ctr"/>
            <a:endParaRPr lang="ru-RU" sz="7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- театральные уголки, созданные в групповой комнате и в условиях дома, с коллекцией театров разных видов;</a:t>
            </a:r>
          </a:p>
          <a:p>
            <a:pPr algn="just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- театральная библиотека с фондом соответствующей литературы, в том числе иллюстрированных альбомов, книжек-театров и т.д.</a:t>
            </a:r>
          </a:p>
          <a:p>
            <a:pPr algn="just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- выставки детских работ, фотоматериалов о прошедших театральных постановках; </a:t>
            </a:r>
          </a:p>
          <a:p>
            <a:pPr algn="just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- театральный зал (сцена, занавес);</a:t>
            </a:r>
          </a:p>
          <a:p>
            <a:pPr algn="just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- костюмерная с театральными костюмами, необходимыми для спектаклей, атрибутами; </a:t>
            </a:r>
          </a:p>
          <a:p>
            <a:pPr algn="just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-  «Музей музыкальных инструментов». 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107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85" y="382138"/>
            <a:ext cx="2988859" cy="29888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508" y="382138"/>
            <a:ext cx="3132222" cy="31322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215" y="320722"/>
            <a:ext cx="2333767" cy="31116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753" y="310922"/>
            <a:ext cx="2339984" cy="31199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4"/>
          <a:stretch/>
        </p:blipFill>
        <p:spPr>
          <a:xfrm>
            <a:off x="8570300" y="4148233"/>
            <a:ext cx="3488430" cy="2470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912" y="3657600"/>
            <a:ext cx="2779594" cy="20846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75" y="3657600"/>
            <a:ext cx="2875128" cy="21563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08"/>
          <a:stretch/>
        </p:blipFill>
        <p:spPr>
          <a:xfrm>
            <a:off x="3061650" y="4148233"/>
            <a:ext cx="2572015" cy="26608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3545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494" y="0"/>
            <a:ext cx="10101021" cy="6856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966114" y="322703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Стендовый театр</a:t>
            </a:r>
          </a:p>
          <a:p>
            <a:pPr lvl="0"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</a:t>
            </a:r>
            <a:r>
              <a:rPr lang="ru-RU" sz="3600" b="1" dirty="0" err="1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фланелеграф</a:t>
            </a: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;</a:t>
            </a:r>
          </a:p>
          <a:p>
            <a:pPr lvl="0" algn="ctr">
              <a:lnSpc>
                <a:spcPct val="150000"/>
              </a:lnSpc>
            </a:pP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магнитный театр;</a:t>
            </a:r>
          </a:p>
          <a:p>
            <a:pPr marL="571500" lvl="0" indent="-571500" algn="ctr">
              <a:lnSpc>
                <a:spcPct val="150000"/>
              </a:lnSpc>
              <a:buFontTx/>
              <a:buChar char="-"/>
            </a:pP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театр теней;</a:t>
            </a:r>
          </a:p>
          <a:p>
            <a:pPr lvl="0" algn="ctr">
              <a:lnSpc>
                <a:spcPct val="150000"/>
              </a:lnSpc>
            </a:pP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театр на липучках;</a:t>
            </a:r>
          </a:p>
          <a:p>
            <a:pPr lvl="0" algn="ctr">
              <a:lnSpc>
                <a:spcPct val="150000"/>
              </a:lnSpc>
            </a:pP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книжка – театр. </a:t>
            </a:r>
          </a:p>
        </p:txBody>
      </p:sp>
    </p:spTree>
    <p:extLst>
      <p:ext uri="{BB962C8B-B14F-4D97-AF65-F5344CB8AC3E}">
        <p14:creationId xmlns:p14="http://schemas.microsoft.com/office/powerpoint/2010/main" val="406604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12" y="293995"/>
            <a:ext cx="2402006" cy="24020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88" y="2470244"/>
            <a:ext cx="2470245" cy="2470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4" b="9767"/>
          <a:stretch/>
        </p:blipFill>
        <p:spPr>
          <a:xfrm>
            <a:off x="8434506" y="34119"/>
            <a:ext cx="2783005" cy="23610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01"/>
          <a:stretch/>
        </p:blipFill>
        <p:spPr>
          <a:xfrm>
            <a:off x="9319146" y="2395182"/>
            <a:ext cx="2872854" cy="22666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6"/>
          <a:stretch/>
        </p:blipFill>
        <p:spPr>
          <a:xfrm>
            <a:off x="4228786" y="1006916"/>
            <a:ext cx="3456674" cy="24759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257" y="5134836"/>
            <a:ext cx="2233494" cy="1675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514" y="4102928"/>
            <a:ext cx="2233494" cy="1675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669" y="3985827"/>
            <a:ext cx="2018230" cy="26909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5" b="2886"/>
          <a:stretch/>
        </p:blipFill>
        <p:spPr>
          <a:xfrm>
            <a:off x="5182813" y="3759956"/>
            <a:ext cx="2339313" cy="27497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735260" y="129115"/>
            <a:ext cx="44743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СТЕНДОВЫЙ ТЕАТР</a:t>
            </a:r>
            <a:endParaRPr lang="ru-RU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749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21" y="-95534"/>
            <a:ext cx="10334558" cy="6766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032000" y="152865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Настольный театр</a:t>
            </a:r>
          </a:p>
          <a:p>
            <a:pPr lvl="0"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бумажный (или картонный); </a:t>
            </a:r>
          </a:p>
          <a:p>
            <a:pPr lvl="0"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</a:t>
            </a: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театр на стаканчиках;</a:t>
            </a:r>
          </a:p>
          <a:p>
            <a:pPr lvl="0"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  -  деревянные </a:t>
            </a: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игрушки;</a:t>
            </a:r>
          </a:p>
          <a:p>
            <a:pPr lvl="0"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-  резиновые </a:t>
            </a: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игрушки;</a:t>
            </a:r>
          </a:p>
          <a:p>
            <a:pPr lvl="0"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   -  театр </a:t>
            </a:r>
            <a:r>
              <a:rPr lang="ru-RU" sz="3600" b="1" dirty="0">
                <a:solidFill>
                  <a:srgbClr val="9C85C0">
                    <a:lumMod val="50000"/>
                  </a:srgbClr>
                </a:solidFill>
                <a:latin typeface="Arial Narrow" panose="020B0606020202030204" pitchFamily="34" charset="0"/>
              </a:rPr>
              <a:t>на палочке и др.</a:t>
            </a:r>
          </a:p>
        </p:txBody>
      </p:sp>
    </p:spTree>
    <p:extLst>
      <p:ext uri="{BB962C8B-B14F-4D97-AF65-F5344CB8AC3E}">
        <p14:creationId xmlns:p14="http://schemas.microsoft.com/office/powerpoint/2010/main" val="1016925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12421" y="0"/>
            <a:ext cx="4084773" cy="8981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Настольный театр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59" y="188511"/>
            <a:ext cx="3084395" cy="23132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087" y="4408776"/>
            <a:ext cx="2367887" cy="23678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9" t="14323" r="8974" b="32627"/>
          <a:stretch/>
        </p:blipFill>
        <p:spPr>
          <a:xfrm>
            <a:off x="8225061" y="168040"/>
            <a:ext cx="3594001" cy="23337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293" y="2671224"/>
            <a:ext cx="3375547" cy="25316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43"/>
          <a:stretch/>
        </p:blipFill>
        <p:spPr>
          <a:xfrm>
            <a:off x="4402843" y="898195"/>
            <a:ext cx="2703678" cy="31924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" b="24975"/>
          <a:stretch/>
        </p:blipFill>
        <p:spPr>
          <a:xfrm>
            <a:off x="236390" y="3097191"/>
            <a:ext cx="2346992" cy="24571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14"/>
          <a:stretch/>
        </p:blipFill>
        <p:spPr>
          <a:xfrm>
            <a:off x="5629613" y="4556217"/>
            <a:ext cx="3248485" cy="20730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929011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165</TotalTime>
  <Words>353</Words>
  <Application>Microsoft Office PowerPoint</Application>
  <PresentationFormat>Широкоэкранный</PresentationFormat>
  <Paragraphs>58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Arial Narrow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___</cp:lastModifiedBy>
  <cp:revision>17</cp:revision>
  <dcterms:created xsi:type="dcterms:W3CDTF">2025-11-17T10:56:42Z</dcterms:created>
  <dcterms:modified xsi:type="dcterms:W3CDTF">2025-11-23T10:32:01Z</dcterms:modified>
</cp:coreProperties>
</file>