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5" r:id="rId7"/>
    <p:sldId id="266" r:id="rId8"/>
    <p:sldId id="270" r:id="rId9"/>
    <p:sldId id="262" r:id="rId10"/>
    <p:sldId id="269" r:id="rId11"/>
    <p:sldId id="263" r:id="rId12"/>
    <p:sldId id="267" r:id="rId13"/>
    <p:sldId id="264" r:id="rId14"/>
    <p:sldId id="268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DB582-6FBE-4C65-9B98-09431B6C1C0A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5D821-8815-4E63-A670-61AA406C52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06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344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52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2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10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179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787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82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7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942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7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DF65-0D86-4AEF-AB20-468865798901}" type="datetimeFigureOut">
              <a:rPr lang="ru-RU" smtClean="0"/>
              <a:t>25.01.2012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E2D1-0F67-4573-A906-A75E6CF2E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6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5.wav"/><Relationship Id="rId7" Type="http://schemas.openxmlformats.org/officeDocument/2006/relationships/image" Target="../media/image3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hyperlink" Target="file:///D:\Documents\&#1087;&#1088;&#1077;&#1079;&#1077;&#1085;&#1090;&#1072;&#1094;&#1080;&#1080;\&#1040;&#1074;&#1090;&#1086;&#1084;&#1072;&#1090;&#1080;&#1079;&#1072;&#1094;&#1080;&#1103;%20&#1079;&#1074;&#1091;&#1082;&#1086;&#1074;.pptx#-1,8,&#1055;&#1088;&#1080;&#1076;&#1091;&#1084;&#1072;&#1081; &#1087;&#1088;&#1077;&#1076;&#1083;&#1086;&#1078;&#1077;&#1085;&#1080;&#1077; &#1087;&#1086; &#1082;&#1072;&#1088;&#1090;&#1080;&#1085;&#1082;&#1077;.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hyperlink" Target="file:///D:\Documents\&#1087;&#1088;&#1077;&#1079;&#1077;&#1085;&#1090;&#1072;&#1094;&#1080;&#1080;\&#1040;&#1074;&#1090;&#1086;&#1084;&#1072;&#1090;&#1080;&#1079;&#1072;&#1094;&#1080;&#1103;%20&#1079;&#1074;&#1091;&#1082;&#1086;&#1074;.pptx#-1,9,&#1055;&#1088;&#1077;&#1079;&#1077;&#1085;&#1090;&#1072;&#1094;&#1080;&#1103; PowerPoin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5.xml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10" Type="http://schemas.openxmlformats.org/officeDocument/2006/relationships/slide" Target="slide16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5256584" cy="25922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hlinkClick r:id="rId2" action="ppaction://hlinksldjump"/>
              </a:rPr>
              <a:t>Игры </a:t>
            </a:r>
            <a:r>
              <a:rPr lang="ru-RU" sz="4000" b="1" dirty="0" smtClean="0">
                <a:hlinkClick r:id="rId2" action="ppaction://hlinksldjump"/>
              </a:rPr>
              <a:t>для а</a:t>
            </a:r>
            <a:r>
              <a:rPr lang="ru-RU" sz="4000" b="1" dirty="0" smtClean="0">
                <a:hlinkClick r:id="rId2" action="ppaction://hlinksldjump"/>
              </a:rPr>
              <a:t>втоматизаци</a:t>
            </a:r>
            <a:r>
              <a:rPr lang="ru-RU" sz="4000" b="1" dirty="0"/>
              <a:t>и</a:t>
            </a:r>
            <a:r>
              <a:rPr lang="ru-RU" sz="4000" b="1" dirty="0" smtClean="0"/>
              <a:t> </a:t>
            </a:r>
            <a:r>
              <a:rPr lang="ru-RU" sz="4000" b="1" dirty="0" smtClean="0"/>
              <a:t>звука «Р»</a:t>
            </a:r>
            <a:endParaRPr lang="ru-RU" sz="4000" b="1" dirty="0"/>
          </a:p>
        </p:txBody>
      </p:sp>
      <p:sp>
        <p:nvSpPr>
          <p:cNvPr id="3" name="Улыбающееся лицо 2"/>
          <p:cNvSpPr/>
          <p:nvPr/>
        </p:nvSpPr>
        <p:spPr>
          <a:xfrm>
            <a:off x="6804248" y="3429000"/>
            <a:ext cx="1584176" cy="1584176"/>
          </a:xfrm>
          <a:prstGeom prst="smileyFace">
            <a:avLst/>
          </a:prstGeom>
          <a:solidFill>
            <a:srgbClr val="FFFF00"/>
          </a:solidFill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2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27709"/>
            <a:ext cx="5400600" cy="5387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ердце 4"/>
          <p:cNvSpPr/>
          <p:nvPr/>
        </p:nvSpPr>
        <p:spPr>
          <a:xfrm>
            <a:off x="395536" y="627709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ердце 5"/>
          <p:cNvSpPr/>
          <p:nvPr/>
        </p:nvSpPr>
        <p:spPr>
          <a:xfrm>
            <a:off x="395536" y="2636912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ердце 6"/>
          <p:cNvSpPr/>
          <p:nvPr/>
        </p:nvSpPr>
        <p:spPr>
          <a:xfrm>
            <a:off x="536897" y="5013717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ердце 7"/>
          <p:cNvSpPr/>
          <p:nvPr/>
        </p:nvSpPr>
        <p:spPr>
          <a:xfrm>
            <a:off x="7476895" y="2653454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ердце 8"/>
          <p:cNvSpPr/>
          <p:nvPr/>
        </p:nvSpPr>
        <p:spPr>
          <a:xfrm>
            <a:off x="7524328" y="584363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ердце 9"/>
          <p:cNvSpPr/>
          <p:nvPr/>
        </p:nvSpPr>
        <p:spPr>
          <a:xfrm>
            <a:off x="7524328" y="5066072"/>
            <a:ext cx="1152128" cy="100109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65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Один-много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91079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5373216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40352" y="568339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00946" y="134076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29527" y="134076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54650" y="4071123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355976" y="582320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51520" y="3814943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3707904" y="3030488"/>
            <a:ext cx="1728192" cy="2040816"/>
          </a:xfrm>
          <a:prstGeom prst="flowChartMagneticDisk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935688" y="2270834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734327" y="4015658"/>
            <a:ext cx="720080" cy="7200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429527" y="116632"/>
            <a:ext cx="1226241" cy="504056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8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3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.01203 L 0.10625 -0.0518 C 0.12882 -0.06637 0.16215 -0.07331 0.1967 -0.07331 C 0.23663 -0.07331 0.26806 -0.06637 0.29063 -0.0518 L 0.44097 0.21069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56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9103E-6 L -0.00799 -0.275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37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7.12303E-7 L -0.33872 0.3406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170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0485 C -2.77778E-7 -0.03977 0.04566 -0.06683 0.10139 -0.06683 C 0.15885 -0.06683 0.20469 -0.03977 0.20469 -0.00485 C 0.20469 0.03007 0.25052 0.05713 0.30799 0.05713 C 0.36372 0.05713 0.40955 0.03007 0.40955 -0.00485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83996E-6 L 0.25608 -0.020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95" y="-10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61702E-6 L 0.43316 -0.2097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-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9.62072E-7 L -0.35434 -0.270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135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9.25069E-9 L -0.38351 0.231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115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80296E-6 L -0.39305 -0.032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53" y="-16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554960" cy="34605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Подбери схему к слову</a:t>
            </a:r>
            <a:endParaRPr lang="ru-RU" sz="20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297229"/>
              </p:ext>
            </p:extLst>
          </p:nvPr>
        </p:nvGraphicFramePr>
        <p:xfrm>
          <a:off x="467544" y="908720"/>
          <a:ext cx="333603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76"/>
                <a:gridCol w="476576"/>
                <a:gridCol w="476576"/>
                <a:gridCol w="476576"/>
                <a:gridCol w="476576"/>
                <a:gridCol w="476576"/>
                <a:gridCol w="476576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979041"/>
              </p:ext>
            </p:extLst>
          </p:nvPr>
        </p:nvGraphicFramePr>
        <p:xfrm>
          <a:off x="467544" y="5517232"/>
          <a:ext cx="3336032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576"/>
                <a:gridCol w="476576"/>
                <a:gridCol w="476576"/>
                <a:gridCol w="476576"/>
                <a:gridCol w="476576"/>
                <a:gridCol w="476576"/>
                <a:gridCol w="476576"/>
              </a:tblGrid>
              <a:tr h="6480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528526"/>
              </p:ext>
            </p:extLst>
          </p:nvPr>
        </p:nvGraphicFramePr>
        <p:xfrm>
          <a:off x="5940152" y="908720"/>
          <a:ext cx="2687960" cy="5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990"/>
                <a:gridCol w="671990"/>
                <a:gridCol w="671990"/>
                <a:gridCol w="671990"/>
              </a:tblGrid>
              <a:tr h="5198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91214"/>
              </p:ext>
            </p:extLst>
          </p:nvPr>
        </p:nvGraphicFramePr>
        <p:xfrm>
          <a:off x="5652120" y="5373216"/>
          <a:ext cx="2448273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091"/>
                <a:gridCol w="816091"/>
                <a:gridCol w="816091"/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76" y="1916832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7236296" y="116632"/>
            <a:ext cx="1368152" cy="3600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5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51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6244E-6 L 0.12534 -2.56244E-6 C 0.18142 -2.56244E-6 0.25069 -0.05064 0.25069 -0.09181 L 0.25069 -0.1833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-9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3326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Подбери к схеме слово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0253"/>
            <a:ext cx="1711077" cy="171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186789"/>
              </p:ext>
            </p:extLst>
          </p:nvPr>
        </p:nvGraphicFramePr>
        <p:xfrm>
          <a:off x="1043608" y="5581352"/>
          <a:ext cx="4752528" cy="79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7999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4" y="2774977"/>
            <a:ext cx="1667492" cy="235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47154"/>
            <a:ext cx="2082527" cy="1666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66" y="1052736"/>
            <a:ext cx="1981289" cy="149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2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14061E-7 L -0.15313 -8.14061E-7 C -0.2217 -8.14061E-7 -0.30625 0.06637 -0.30625 0.12095 L -0.30625 0.2430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121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3287812" cy="492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лево 2"/>
          <p:cNvSpPr/>
          <p:nvPr/>
        </p:nvSpPr>
        <p:spPr>
          <a:xfrm>
            <a:off x="7164288" y="5013176"/>
            <a:ext cx="1656184" cy="1440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Вернуться в </a:t>
            </a:r>
            <a:r>
              <a:rPr lang="ru-RU" sz="1400" b="1" dirty="0" smtClean="0">
                <a:solidFill>
                  <a:schemeClr val="tx1"/>
                </a:solidFill>
                <a:hlinkClick r:id="rId3" action="ppaction://hlinksldjump"/>
              </a:rPr>
              <a:t>начало </a:t>
            </a:r>
            <a:r>
              <a:rPr lang="ru-RU" sz="1400" b="1" dirty="0" smtClean="0">
                <a:solidFill>
                  <a:schemeClr val="tx1"/>
                </a:solidFill>
              </a:rPr>
              <a:t>презентации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60648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Составь предложение по картинке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91821" y="5021662"/>
            <a:ext cx="2448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Рая держит в руках корзину с фруктами.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31281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230013"/>
            <a:ext cx="7772400" cy="147002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700" b="1" dirty="0" smtClean="0"/>
              <a:t>«Бабочки»</a:t>
            </a:r>
            <a:br>
              <a:rPr lang="ru-RU" sz="2700" b="1" dirty="0" smtClean="0"/>
            </a:br>
            <a:r>
              <a:rPr lang="ru-RU" sz="2400" b="1" dirty="0" smtClean="0"/>
              <a:t>Цель:</a:t>
            </a:r>
            <a:r>
              <a:rPr lang="ru-RU" sz="2400" dirty="0" smtClean="0"/>
              <a:t> </a:t>
            </a:r>
            <a:r>
              <a:rPr lang="ru-RU" sz="2100" dirty="0" smtClean="0"/>
              <a:t>автоматизация звука в слогах.</a:t>
            </a:r>
            <a:br>
              <a:rPr lang="ru-RU" sz="2100" dirty="0" smtClean="0"/>
            </a:br>
            <a:r>
              <a:rPr lang="ru-RU" sz="2100" i="1" dirty="0" smtClean="0"/>
              <a:t>«Перелетай» с бабочкой с облачка на облачко и читай (повторяй за логопедом) слоги.</a:t>
            </a:r>
            <a:endParaRPr lang="ru-RU" sz="2100" i="1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851504" y="1916832"/>
            <a:ext cx="5792688" cy="21602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«Доскажи словечко»</a:t>
            </a:r>
          </a:p>
          <a:p>
            <a:pPr marL="0" indent="0">
              <a:buNone/>
            </a:pPr>
            <a:r>
              <a:rPr lang="ru-RU" sz="2400" b="1" dirty="0" smtClean="0"/>
              <a:t>Цель:  </a:t>
            </a:r>
            <a:r>
              <a:rPr lang="ru-RU" sz="2000" dirty="0" smtClean="0"/>
              <a:t>автоматизация звука в словах.</a:t>
            </a:r>
          </a:p>
          <a:p>
            <a:pPr marL="0" indent="0">
              <a:buNone/>
            </a:pPr>
            <a:r>
              <a:rPr lang="ru-RU" sz="2000" i="1" dirty="0" smtClean="0"/>
              <a:t>Взрослый читает предложение, ребёнок заканчивает, договаривая одно слово.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51504" y="3645024"/>
            <a:ext cx="554461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«Четвёртый лишний»</a:t>
            </a:r>
          </a:p>
          <a:p>
            <a:r>
              <a:rPr lang="ru-RU" sz="2400" b="1" dirty="0" smtClean="0"/>
              <a:t>Цель</a:t>
            </a:r>
            <a:r>
              <a:rPr lang="ru-RU" sz="2400" dirty="0" smtClean="0"/>
              <a:t>: </a:t>
            </a:r>
            <a:r>
              <a:rPr lang="ru-RU" sz="2000" dirty="0" smtClean="0"/>
              <a:t>Автоматизация звука в словах. Развитие фонематического восприятия.</a:t>
            </a:r>
          </a:p>
          <a:p>
            <a:r>
              <a:rPr lang="ru-RU" sz="2000" i="1" dirty="0" smtClean="0"/>
              <a:t>Нужно выбрать картинку, в названии которой нет автоматизируемого звука</a:t>
            </a:r>
            <a:r>
              <a:rPr lang="ru-RU" sz="2000" i="1" dirty="0" smtClean="0"/>
              <a:t>.(Ребёнок наводит курсор на картинку, «щёлкает» по ней, и если картинка выбрана правильно, она исчезнет.</a:t>
            </a:r>
            <a:endParaRPr lang="ru-RU" sz="2000" i="1" dirty="0" smtClean="0"/>
          </a:p>
          <a:p>
            <a:endParaRPr lang="ru-RU" i="1" dirty="0"/>
          </a:p>
        </p:txBody>
      </p:sp>
      <p:sp>
        <p:nvSpPr>
          <p:cNvPr id="5" name="Управляющая кнопка: настраиваемая 4">
            <a:hlinkClick r:id="rId2" action="ppaction://hlinkpres?slideindex=8&amp;slidetitle=Придумай предложение по картинке." highlightClick="1"/>
          </p:cNvPr>
          <p:cNvSpPr/>
          <p:nvPr/>
        </p:nvSpPr>
        <p:spPr>
          <a:xfrm>
            <a:off x="2699792" y="260648"/>
            <a:ext cx="792088" cy="432048"/>
          </a:xfrm>
          <a:prstGeom prst="actionButtonBlan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3" action="ppaction://hlinksldjump"/>
              </a:rPr>
              <a:t>играть</a:t>
            </a:r>
            <a:endParaRPr lang="ru-RU" sz="1600" dirty="0"/>
          </a:p>
        </p:txBody>
      </p:sp>
      <p:sp>
        <p:nvSpPr>
          <p:cNvPr id="6" name="Управляющая кнопка: настраиваемая 5">
            <a:hlinkClick r:id="rId4" action="ppaction://hlinkpres?slideindex=9&amp;slidetitle=Презентация PowerPoint" highlightClick="1"/>
          </p:cNvPr>
          <p:cNvSpPr/>
          <p:nvPr/>
        </p:nvSpPr>
        <p:spPr>
          <a:xfrm>
            <a:off x="3747848" y="1916832"/>
            <a:ext cx="805932" cy="432048"/>
          </a:xfrm>
          <a:prstGeom prst="actionButtonBlan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hlinkClick r:id="rId5" action="ppaction://hlinksldjump"/>
              </a:rPr>
              <a:t>играть</a:t>
            </a:r>
            <a:endParaRPr lang="ru-RU" sz="1600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150814" y="3645024"/>
            <a:ext cx="853234" cy="4320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52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504" y="260648"/>
            <a:ext cx="6048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«Найди пару».</a:t>
            </a:r>
          </a:p>
          <a:p>
            <a:r>
              <a:rPr lang="ru-RU" sz="2400" b="1" dirty="0" smtClean="0"/>
              <a:t>Цель</a:t>
            </a:r>
            <a:r>
              <a:rPr lang="ru-RU" sz="2400" dirty="0" smtClean="0"/>
              <a:t>: Автоматизация звука в словосочетаниях. Развитие логического мышления.</a:t>
            </a:r>
          </a:p>
          <a:p>
            <a:r>
              <a:rPr lang="ru-RU" i="1" dirty="0" smtClean="0"/>
              <a:t>Подбери к каждой картинке пару – найди между картинками логическую связь</a:t>
            </a:r>
            <a:r>
              <a:rPr lang="ru-RU" i="1" dirty="0" smtClean="0"/>
              <a:t>.(Ребёнок подбирает пару к картинкам из левого столбика, найдя пару, «щёлкает» по той картинке, к которой подбирал(левый столбик)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03548" y="2938304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«Придумай предложение».</a:t>
            </a:r>
          </a:p>
          <a:p>
            <a:r>
              <a:rPr lang="ru-RU" sz="2000" b="1" dirty="0" smtClean="0"/>
              <a:t>Цель:</a:t>
            </a:r>
            <a:r>
              <a:rPr lang="ru-RU" sz="2000" dirty="0" smtClean="0"/>
              <a:t> автоматизация звука в предложение. Развитие связной речи.</a:t>
            </a:r>
          </a:p>
          <a:p>
            <a:r>
              <a:rPr lang="ru-RU" sz="2000" i="1" dirty="0" smtClean="0"/>
              <a:t>Придумай предложение по картинке.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8267" y="4318366"/>
            <a:ext cx="504056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«Один-много».</a:t>
            </a:r>
          </a:p>
          <a:p>
            <a:r>
              <a:rPr lang="ru-RU" sz="2400" b="1" dirty="0" smtClean="0"/>
              <a:t>Цель</a:t>
            </a:r>
            <a:r>
              <a:rPr lang="ru-RU" sz="2400" dirty="0" smtClean="0"/>
              <a:t>: автоматизация звука. Согласование числительных  с существительными.</a:t>
            </a:r>
          </a:p>
          <a:p>
            <a:r>
              <a:rPr lang="ru-RU" i="1" dirty="0" smtClean="0"/>
              <a:t>Ребёнок считает круги «один красный круг, два красных круга» и т.д., при этом «щёлкает» мышкой по кругам.</a:t>
            </a:r>
            <a:endParaRPr lang="ru-RU" i="1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843808" y="260648"/>
            <a:ext cx="936104" cy="3600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играть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4413684" y="2878711"/>
            <a:ext cx="936104" cy="420187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sldjump"/>
              </a:rPr>
              <a:t>играть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843808" y="4437112"/>
            <a:ext cx="936104" cy="3600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4" action="ppaction://hlinksldjump"/>
              </a:rPr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4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67687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«Подбери к слову схему», Подбери схему к слову»</a:t>
            </a:r>
          </a:p>
          <a:p>
            <a:r>
              <a:rPr lang="ru-RU" sz="2000" b="1" dirty="0" smtClean="0"/>
              <a:t>Цель</a:t>
            </a:r>
            <a:r>
              <a:rPr lang="ru-RU" sz="2000" dirty="0" smtClean="0"/>
              <a:t>: автоматизация звуков, развитие навыка фонематического анализа.</a:t>
            </a:r>
          </a:p>
          <a:p>
            <a:r>
              <a:rPr lang="ru-RU" i="1" dirty="0" smtClean="0"/>
              <a:t>Смысл игр заключается в том, что ребёнок подбирает схему к слову или наоборот, при этом он может мышкой удалять ненужные схемы (или картинки), в итоге останется правильная схема (или картинка), и если по ней «щёлкнуть», она окажется возле картинки (или схемы).</a:t>
            </a:r>
            <a:endParaRPr lang="ru-RU" i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6372200" y="548680"/>
            <a:ext cx="936104" cy="4320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sldjump"/>
              </a:rPr>
              <a:t>играть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6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5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432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«Бабочка»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30519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Описание игр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блако 5"/>
          <p:cNvSpPr/>
          <p:nvPr/>
        </p:nvSpPr>
        <p:spPr>
          <a:xfrm>
            <a:off x="2483768" y="2094384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РО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572000" y="1136219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РУ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470343" y="2778460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9" name="Облако 8"/>
          <p:cNvSpPr/>
          <p:nvPr/>
        </p:nvSpPr>
        <p:spPr>
          <a:xfrm>
            <a:off x="6228184" y="3405506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ОР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0" name="Облако 9"/>
          <p:cNvSpPr/>
          <p:nvPr/>
        </p:nvSpPr>
        <p:spPr>
          <a:xfrm>
            <a:off x="3275856" y="5269911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УР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708720" y="4653136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РЭ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2" name="Облако 11"/>
          <p:cNvSpPr/>
          <p:nvPr/>
        </p:nvSpPr>
        <p:spPr>
          <a:xfrm>
            <a:off x="6732240" y="1410308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РЫ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3572272" y="3462536"/>
            <a:ext cx="1872208" cy="1368152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АР</a:t>
            </a:r>
            <a:endParaRPr lang="ru-RU" sz="6000" b="1" dirty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9" y="305191"/>
            <a:ext cx="2298046" cy="1789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Солнце 13">
            <a:hlinkClick r:id="rId4" action="ppaction://hlinksldjump"/>
          </p:cNvPr>
          <p:cNvSpPr/>
          <p:nvPr/>
        </p:nvSpPr>
        <p:spPr>
          <a:xfrm>
            <a:off x="6588224" y="5085184"/>
            <a:ext cx="1656184" cy="1296144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49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5616624" cy="6480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Доскажи словечко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361459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Вот высокая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Там глубокая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зоопарке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Скачет в гости к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1800200" cy="1356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55981"/>
            <a:ext cx="1800200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68018"/>
            <a:ext cx="1800200" cy="12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904636"/>
            <a:ext cx="1428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6016" y="1219797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Тут зелёная </a:t>
            </a:r>
            <a:endParaRPr lang="ru-RU" sz="32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57037"/>
            <a:ext cx="1716782" cy="129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9538" y="2780928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на ней лежат</a:t>
            </a:r>
            <a:endParaRPr lang="ru-RU" sz="3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68150"/>
            <a:ext cx="1662848" cy="133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7777" y="4038629"/>
            <a:ext cx="2743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Купим спелый</a:t>
            </a:r>
            <a:endParaRPr lang="ru-RU" sz="3200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619" y="3571952"/>
            <a:ext cx="1579533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5" y="5229200"/>
            <a:ext cx="3172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Красный он, как</a:t>
            </a:r>
            <a:endParaRPr lang="ru-RU" sz="32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17" y="5099600"/>
            <a:ext cx="13710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rId10" action="ppaction://hlinksldjump"/>
          </p:cNvPr>
          <p:cNvSpPr/>
          <p:nvPr/>
        </p:nvSpPr>
        <p:spPr>
          <a:xfrm>
            <a:off x="8139728" y="6165304"/>
            <a:ext cx="10042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7020272" y="188640"/>
            <a:ext cx="1161113" cy="467341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1" action="ppaction://hlinksldjump"/>
              </a:rPr>
              <a:t>Описание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3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36704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</a:t>
            </a:r>
            <a:r>
              <a:rPr lang="ru-RU" sz="3200" b="1" dirty="0" smtClean="0"/>
              <a:t>Четвёртый</a:t>
            </a:r>
            <a:r>
              <a:rPr lang="ru-RU" b="1" dirty="0" smtClean="0"/>
              <a:t> </a:t>
            </a:r>
            <a:r>
              <a:rPr lang="ru-RU" sz="3200" b="1" dirty="0" smtClean="0"/>
              <a:t>лишний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15" y="1196752"/>
            <a:ext cx="281281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53366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57037"/>
            <a:ext cx="1672580" cy="25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44" y="3875334"/>
            <a:ext cx="2221542" cy="156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Блок-схема: процесс 2"/>
          <p:cNvSpPr/>
          <p:nvPr/>
        </p:nvSpPr>
        <p:spPr>
          <a:xfrm>
            <a:off x="7380312" y="404664"/>
            <a:ext cx="1368152" cy="4320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7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42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8" y="476672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89" y="2996952"/>
            <a:ext cx="2098887" cy="251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5" y="764704"/>
            <a:ext cx="250742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5" y="3231119"/>
            <a:ext cx="2721677" cy="205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235255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2143140" cy="2631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064" y="3286124"/>
            <a:ext cx="22145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0801" y="321447"/>
            <a:ext cx="214314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877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388" y="795246"/>
            <a:ext cx="2857520" cy="290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5420" y="3992420"/>
            <a:ext cx="221456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200" y="121038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24" y="3996462"/>
            <a:ext cx="21431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345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3"/>
            <a:ext cx="142515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06" y="4941168"/>
            <a:ext cx="1554008" cy="123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42" y="425493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7" y="3501008"/>
            <a:ext cx="14287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5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7" y="4941168"/>
            <a:ext cx="12954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80832"/>
            <a:ext cx="1428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18864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Найди пару</a:t>
            </a:r>
            <a:endParaRPr lang="ru-RU" sz="2400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806655" y="131620"/>
            <a:ext cx="1243798" cy="293873"/>
          </a:xfrm>
          <a:prstGeom prst="flowChart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10" action="ppaction://hlinksldjump"/>
              </a:rPr>
              <a:t>описание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62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57077E-6 L 0.47326 0.634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63" y="317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4172E-6 L 0.4967 -0.25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26" y="-12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07216E-6 L 0.51303 -0.2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42" y="-12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958E-6 L 0.48889 -0.261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44" y="-130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06613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Придумай предложение по картинке.</a:t>
            </a:r>
            <a:endParaRPr lang="ru-RU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23" y="2445847"/>
            <a:ext cx="2886524" cy="286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0" y="2210569"/>
            <a:ext cx="1944270" cy="310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57332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делает робот-трубач?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48064" y="591792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Что делает барабанщик?</a:t>
            </a:r>
            <a:endParaRPr lang="ru-RU" b="1" dirty="0"/>
          </a:p>
        </p:txBody>
      </p:sp>
      <p:sp>
        <p:nvSpPr>
          <p:cNvPr id="3" name="Блок-схема: процесс 2"/>
          <p:cNvSpPr/>
          <p:nvPr/>
        </p:nvSpPr>
        <p:spPr>
          <a:xfrm>
            <a:off x="7596336" y="188640"/>
            <a:ext cx="1440160" cy="360040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6" action="ppaction://hlinksldjump"/>
              </a:rPr>
              <a:t>Описание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01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354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Игры для автоматизации звука «Р»</vt:lpstr>
      <vt:lpstr>«Бабочка»</vt:lpstr>
      <vt:lpstr>Доскажи словечко</vt:lpstr>
      <vt:lpstr>«Четвёртый лишний»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Придумай предложение по картинке.</vt:lpstr>
      <vt:lpstr>Презентация PowerPoint</vt:lpstr>
      <vt:lpstr>Один-много</vt:lpstr>
      <vt:lpstr>Подбери схему к слову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«Р»</dc:title>
  <dc:creator>user</dc:creator>
  <cp:lastModifiedBy>user</cp:lastModifiedBy>
  <cp:revision>36</cp:revision>
  <dcterms:created xsi:type="dcterms:W3CDTF">2012-01-24T12:58:15Z</dcterms:created>
  <dcterms:modified xsi:type="dcterms:W3CDTF">2012-01-25T17:21:52Z</dcterms:modified>
</cp:coreProperties>
</file>