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304" r:id="rId3"/>
    <p:sldId id="324" r:id="rId4"/>
    <p:sldId id="323" r:id="rId5"/>
    <p:sldId id="325" r:id="rId6"/>
    <p:sldId id="311" r:id="rId7"/>
    <p:sldId id="305" r:id="rId8"/>
    <p:sldId id="322" r:id="rId9"/>
    <p:sldId id="307" r:id="rId10"/>
    <p:sldId id="318" r:id="rId11"/>
    <p:sldId id="320" r:id="rId12"/>
    <p:sldId id="326" r:id="rId13"/>
    <p:sldId id="321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389"/>
    <a:srgbClr val="DCFDA1"/>
    <a:srgbClr val="CCFF99"/>
    <a:srgbClr val="006699"/>
    <a:srgbClr val="800080"/>
    <a:srgbClr val="CC00CC"/>
    <a:srgbClr val="DEF6F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8" autoAdjust="0"/>
    <p:restoredTop sz="92718" autoAdjust="0"/>
  </p:normalViewPr>
  <p:slideViewPr>
    <p:cSldViewPr>
      <p:cViewPr>
        <p:scale>
          <a:sx n="50" d="100"/>
          <a:sy n="50" d="100"/>
        </p:scale>
        <p:origin x="-76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988" y="296863"/>
            <a:ext cx="7559675" cy="9001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6988" y="1631950"/>
            <a:ext cx="3703637" cy="4859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53025" y="1631950"/>
            <a:ext cx="3703638" cy="4859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1296988" y="296863"/>
            <a:ext cx="7559675" cy="900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4400" b="0" i="0" u="none" kern="1200" baseline="0">
                <a:solidFill>
                  <a:srgbClr val="006600"/>
                </a:solidFill>
                <a:latin typeface="Book Antiqua" pitchFamily="18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rgbClr val="006600"/>
                </a:solidFill>
                <a:latin typeface="Book Antiqua" pitchFamily="18" charset="0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rgbClr val="006600"/>
                </a:solidFill>
                <a:latin typeface="Book Antiqua" pitchFamily="18" charset="0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rgbClr val="006600"/>
                </a:solidFill>
                <a:latin typeface="Book Antiqua" pitchFamily="18" charset="0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altLang="en-US" sz="4400">
                <a:solidFill>
                  <a:srgbClr val="006600"/>
                </a:solidFill>
                <a:latin typeface="Book Antiqua" pitchFamily="18" charset="0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ru-RU" altLang="en-US" sz="4000">
                <a:solidFill>
                  <a:srgbClr val="17375E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ru-RU" altLang="en-US" sz="4000">
                <a:solidFill>
                  <a:srgbClr val="17375E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ru-RU" altLang="en-US" sz="4000">
                <a:solidFill>
                  <a:srgbClr val="17375E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ru-RU" altLang="en-US" sz="4000">
                <a:solidFill>
                  <a:srgbClr val="17375E"/>
                </a:solidFill>
                <a:latin typeface="Arial"/>
                <a:cs typeface="Arial"/>
              </a:defRPr>
            </a:lvl9pPr>
          </a:lstStyle>
          <a:p>
            <a:pPr lvl="0"/>
            <a:r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1296988" y="1631950"/>
            <a:ext cx="7559675" cy="4859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6" r:id="rId3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rgbClr val="006600"/>
          </a:solidFill>
          <a:effectLst/>
          <a:latin typeface="Book Antiqua" pitchFamily="18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/>
          <a:cs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/>
          <a:cs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/>
          <a:cs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/>
          <a:cs typeface="Arial"/>
        </a:defRPr>
      </a:lvl9pPr>
    </p:titleStyle>
    <p:bodyStyle>
      <a:lvl1pPr marL="342900" indent="15875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 2" pitchFamily="18" charset="2"/>
        <a:buChar char="·"/>
        <a:defRPr kumimoji="0" sz="2800" b="0" i="0" u="none" kern="1200" baseline="0">
          <a:solidFill>
            <a:srgbClr val="006600"/>
          </a:solidFill>
          <a:effectLst/>
          <a:latin typeface="Book Antiqua" pitchFamily="18" charset="0"/>
          <a:ea typeface="+mn-ea"/>
          <a:cs typeface="Arial" pitchFamily="34" charset="0"/>
        </a:defRPr>
      </a:lvl1pPr>
      <a:lvl2pPr marL="358775" indent="250825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§"/>
        <a:defRPr kumimoji="0" sz="2400" b="0" i="0" u="none" kern="1200" baseline="0">
          <a:solidFill>
            <a:srgbClr val="006600"/>
          </a:solidFill>
          <a:effectLst/>
          <a:latin typeface="Book Antiqua" pitchFamily="18" charset="0"/>
          <a:ea typeface="+mn-ea"/>
          <a:cs typeface="Arial" pitchFamily="34" charset="0"/>
        </a:defRPr>
      </a:lvl2pPr>
      <a:lvl3pPr marL="719138" indent="179388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000" b="0" i="0" u="none" kern="1200" baseline="0">
          <a:solidFill>
            <a:srgbClr val="006600"/>
          </a:solidFill>
          <a:effectLst/>
          <a:latin typeface="Book Antiqua" pitchFamily="18" charset="0"/>
          <a:ea typeface="+mn-ea"/>
          <a:cs typeface="Arial" pitchFamily="34" charset="0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rgbClr val="17375E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rgbClr val="17375E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863600" y="1124744"/>
            <a:ext cx="8029575" cy="28803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dirty="0" smtClean="0"/>
              <a:t>Мастер-класс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altLang="en-US" sz="3200" b="1" dirty="0" smtClean="0">
                <a:solidFill>
                  <a:srgbClr val="FF0000"/>
                </a:solidFill>
                <a:effectLst/>
              </a:rPr>
              <a:t>«Народная игра </a:t>
            </a:r>
            <a:r>
              <a:rPr lang="ru-RU" altLang="en-US" sz="3200" b="1" dirty="0">
                <a:solidFill>
                  <a:srgbClr val="FF0000"/>
                </a:solidFill>
                <a:effectLst/>
              </a:rPr>
              <a:t>как средство формирования</a:t>
            </a:r>
            <a:r>
              <a:rPr lang="ru-RU" altLang="en-US" sz="3200" dirty="0">
                <a:solidFill>
                  <a:srgbClr val="FF0000"/>
                </a:solidFill>
                <a:effectLst/>
              </a:rPr>
              <a:t/>
            </a:r>
            <a:br>
              <a:rPr lang="ru-RU" altLang="en-US" sz="3200" dirty="0">
                <a:solidFill>
                  <a:srgbClr val="FF0000"/>
                </a:solidFill>
                <a:effectLst/>
              </a:rPr>
            </a:br>
            <a:r>
              <a:rPr lang="ru-RU" altLang="en-US" sz="3200" b="1" dirty="0">
                <a:solidFill>
                  <a:srgbClr val="FF0000"/>
                </a:solidFill>
                <a:effectLst/>
              </a:rPr>
              <a:t>у детей чувства сопричастности к традициям </a:t>
            </a:r>
            <a:r>
              <a:rPr lang="ru-RU" altLang="en-US" sz="3200" b="1" dirty="0" smtClean="0">
                <a:solidFill>
                  <a:srgbClr val="FF0000"/>
                </a:solidFill>
                <a:effectLst/>
              </a:rPr>
              <a:t>и духовным ценностям»</a:t>
            </a:r>
            <a:endParaRPr lang="ru-RU" altLang="en-US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076" name="Прямоугольник 4"/>
          <p:cNvSpPr/>
          <p:nvPr/>
        </p:nvSpPr>
        <p:spPr>
          <a:xfrm>
            <a:off x="1187450" y="188913"/>
            <a:ext cx="7777163" cy="6463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</a:rPr>
              <a:t>Городское методическое объединение</a:t>
            </a: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  <a:latin typeface="Arial" pitchFamily="34" charset="0"/>
              </a:rPr>
              <a:t>«Музыкальное воспитание в дошкольном учреждении»</a:t>
            </a:r>
            <a:endParaRPr lang="ru-RU" altLang="ru-RU" sz="18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077" name="Rectangle 7"/>
          <p:cNvSpPr/>
          <p:nvPr/>
        </p:nvSpPr>
        <p:spPr>
          <a:xfrm>
            <a:off x="8893175" y="6561138"/>
            <a:ext cx="250825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itchFamily="34" charset="0"/>
              </a:rPr>
              <a:t>1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47664" y="5942582"/>
            <a:ext cx="6400800" cy="755874"/>
          </a:xfrm>
        </p:spPr>
        <p:txBody>
          <a:bodyPr/>
          <a:lstStyle/>
          <a:p>
            <a:r>
              <a:rPr lang="ru-RU" sz="2400" dirty="0" smtClean="0"/>
              <a:t>22 марта 2024 г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город Ирбит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8893175" y="6561138"/>
            <a:ext cx="250825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ru-RU" sz="1200" b="1">
                <a:latin typeface="Arial" pitchFamily="34" charset="0"/>
              </a:rPr>
              <a:t>8</a:t>
            </a: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10243" name="Прямоугольник 4"/>
          <p:cNvSpPr/>
          <p:nvPr/>
        </p:nvSpPr>
        <p:spPr>
          <a:xfrm>
            <a:off x="2614460" y="188640"/>
            <a:ext cx="463428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Подвижные игры</a:t>
            </a:r>
          </a:p>
        </p:txBody>
      </p:sp>
      <p:sp>
        <p:nvSpPr>
          <p:cNvPr id="10244" name="Прямоугольник 12"/>
          <p:cNvSpPr/>
          <p:nvPr/>
        </p:nvSpPr>
        <p:spPr>
          <a:xfrm>
            <a:off x="791580" y="1052736"/>
            <a:ext cx="7992888" cy="52565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5" name="Прямоугольник 3"/>
          <p:cNvSpPr/>
          <p:nvPr/>
        </p:nvSpPr>
        <p:spPr>
          <a:xfrm>
            <a:off x="1042988" y="1066800"/>
            <a:ext cx="7453312" cy="5078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ru-RU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КОЛПАЧОК</a:t>
            </a:r>
            <a:endParaRPr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0"/>
            <a:r>
              <a:rPr i="1" dirty="0" smtClean="0">
                <a:solidFill>
                  <a:srgbClr val="000000"/>
                </a:solidFill>
                <a:latin typeface="Times New Roman" pitchFamily="18" charset="0"/>
              </a:rPr>
              <a:t>Выбирается  </a:t>
            </a:r>
            <a:r>
              <a:rPr i="1" dirty="0">
                <a:solidFill>
                  <a:srgbClr val="000000"/>
                </a:solidFill>
                <a:latin typeface="Times New Roman" pitchFamily="18" charset="0"/>
              </a:rPr>
              <a:t>водящий, который садится на корточки в центре круга.</a:t>
            </a:r>
            <a:br>
              <a:rPr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i="1" dirty="0">
                <a:solidFill>
                  <a:srgbClr val="000000"/>
                </a:solidFill>
                <a:latin typeface="Times New Roman" pitchFamily="18" charset="0"/>
              </a:rPr>
              <a:t>Остальные играющие ходят вокруг него, взявшись за руки, и поют:</a:t>
            </a:r>
            <a:br>
              <a:rPr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>Колпачок, колпачок,</a:t>
            </a:r>
            <a:br>
              <a:rPr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>Тоненькие ножки,</a:t>
            </a:r>
            <a:br>
              <a:rPr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>Красные сапожки.</a:t>
            </a:r>
            <a:br>
              <a:rPr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>Мы тебя поили,</a:t>
            </a:r>
            <a:br>
              <a:rPr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>Мы тебя кормили,</a:t>
            </a:r>
            <a:br>
              <a:rPr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>На ноги поставили</a:t>
            </a:r>
            <a:r>
              <a:rPr b="1" dirty="0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 (пос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ле 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</a:rPr>
              <a:t>этих слов все бегут к центру, приподнимают водящего, ставят его на 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ноги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>Танцевать заставили.</a:t>
            </a:r>
            <a:r>
              <a:rPr i="1" dirty="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i="1" dirty="0" smtClean="0">
                <a:solidFill>
                  <a:srgbClr val="000000"/>
                </a:solidFill>
                <a:latin typeface="Times New Roman" pitchFamily="18" charset="0"/>
              </a:rPr>
              <a:t>(отходят, образуют круг, хлопают в ладоши)</a:t>
            </a:r>
            <a:r>
              <a:rPr i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i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i="1" dirty="0">
                <a:solidFill>
                  <a:srgbClr val="000000"/>
                </a:solidFill>
                <a:latin typeface="Times New Roman" pitchFamily="18" charset="0"/>
              </a:rPr>
              <a:t>Водящий начинает кружиться с закрытыми глазами.</a:t>
            </a:r>
            <a:br>
              <a:rPr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i="1" dirty="0">
                <a:solidFill>
                  <a:srgbClr val="000000"/>
                </a:solidFill>
                <a:latin typeface="Times New Roman" pitchFamily="18" charset="0"/>
              </a:rPr>
              <a:t>Все поют:</a:t>
            </a:r>
            <a:br>
              <a:rPr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>Танцуй, танцуй, сколько хочешь,</a:t>
            </a:r>
            <a:br>
              <a:rPr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b="1" dirty="0">
                <a:solidFill>
                  <a:srgbClr val="000000"/>
                </a:solidFill>
                <a:latin typeface="Times New Roman" pitchFamily="18" charset="0"/>
              </a:rPr>
              <a:t>Выбирай, кого захочешь!</a:t>
            </a:r>
            <a:br>
              <a:rPr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i="1" dirty="0">
                <a:solidFill>
                  <a:srgbClr val="000000"/>
                </a:solidFill>
                <a:latin typeface="Times New Roman" pitchFamily="18" charset="0"/>
              </a:rPr>
              <a:t>Водящий выбирает кого-нибудь, не открывая глаз, </a:t>
            </a:r>
            <a:endParaRPr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0"/>
            <a:r>
              <a:rPr i="1" dirty="0" smtClean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i="1" dirty="0">
                <a:solidFill>
                  <a:srgbClr val="000000"/>
                </a:solidFill>
                <a:latin typeface="Times New Roman" pitchFamily="18" charset="0"/>
              </a:rPr>
              <a:t>меняется с ним местами</a:t>
            </a:r>
          </a:p>
        </p:txBody>
      </p:sp>
      <p:pic>
        <p:nvPicPr>
          <p:cNvPr id="10246" name="Рисунок 9"/>
          <p:cNvPicPr>
            <a:picLocks noChangeAspect="1"/>
          </p:cNvPicPr>
          <p:nvPr/>
        </p:nvPicPr>
        <p:blipFill>
          <a:blip r:embed="rId2"/>
          <a:srcRect l="64024" t="3330" r="9558" b="75113"/>
          <a:stretch>
            <a:fillRect/>
          </a:stretch>
        </p:blipFill>
        <p:spPr>
          <a:xfrm>
            <a:off x="6372225" y="1792288"/>
            <a:ext cx="1811338" cy="14573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4" name="Picture 2" descr="https://st.weblancer.net/download/201972_935x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27" b="94184" l="5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16" b="6265"/>
          <a:stretch/>
        </p:blipFill>
        <p:spPr bwMode="auto">
          <a:xfrm flipH="1">
            <a:off x="7380312" y="3996518"/>
            <a:ext cx="2042010" cy="270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/>
          <p:nvPr/>
        </p:nvSpPr>
        <p:spPr>
          <a:xfrm>
            <a:off x="8893175" y="6561138"/>
            <a:ext cx="250825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ru-RU" sz="1200" b="1">
                <a:latin typeface="Arial" pitchFamily="34" charset="0"/>
              </a:rPr>
              <a:t>9</a:t>
            </a: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11267" name="Прямоугольник 4"/>
          <p:cNvSpPr/>
          <p:nvPr/>
        </p:nvSpPr>
        <p:spPr>
          <a:xfrm>
            <a:off x="1835695" y="476250"/>
            <a:ext cx="6422479" cy="563231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«ГОРИ, ГОРИ ЯСНО!»</a:t>
            </a: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Когда начинается движение круга, все игроки вместе с ведущим произносят слова:</a:t>
            </a:r>
            <a:b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endParaRPr lang="ru-RU" altLang="ru-RU" sz="18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Гори-гори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ясно, </a:t>
            </a:r>
            <a:b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Чтобы не погасло, </a:t>
            </a:r>
            <a:b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Глянь на небо, </a:t>
            </a:r>
            <a:b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Птички летят, </a:t>
            </a:r>
            <a:b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Колокольчики звенят! </a:t>
            </a:r>
            <a:b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</a:br>
            <a:endParaRPr lang="ru-RU" altLang="ru-RU" sz="1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После </a:t>
            </a:r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сказанных слов ведущий игрок останавливается, поднимает руку с ленточкой вверх, делает ею взмах, будто пытается их разделить, а двое детей которые оказываются от ведущего с правой и с левой стороны поворачиваются друг к другу спиной и начинают убегать друг от друга в разные стороны за основным кругом детей. Кто первый обежит круг и вернётся к ведущему схватив ленточку, тот и победил, в дальнейшем он становится ведущим</a:t>
            </a:r>
            <a:endParaRPr lang="ru-RU" altLang="ru-RU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269" name="Прямоугольник 3"/>
          <p:cNvSpPr/>
          <p:nvPr/>
        </p:nvSpPr>
        <p:spPr>
          <a:xfrm>
            <a:off x="1403648" y="404812"/>
            <a:ext cx="7056140" cy="5760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116" y="1052736"/>
            <a:ext cx="3125672" cy="2756039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Прямоугольник 1"/>
          <p:cNvSpPr/>
          <p:nvPr/>
        </p:nvSpPr>
        <p:spPr>
          <a:xfrm>
            <a:off x="8893175" y="6561138"/>
            <a:ext cx="250825" cy="274637"/>
          </a:xfrm>
          <a:prstGeom prst="rect">
            <a:avLst/>
          </a:prstGeom>
          <a:solidFill>
            <a:srgbClr val="D2F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1" t="34548" r="22517" b="-1"/>
          <a:stretch/>
        </p:blipFill>
        <p:spPr>
          <a:xfrm>
            <a:off x="5364088" y="3140968"/>
            <a:ext cx="2726060" cy="2710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06763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/>
          <p:nvPr/>
        </p:nvSpPr>
        <p:spPr>
          <a:xfrm>
            <a:off x="8785225" y="6561138"/>
            <a:ext cx="358775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itchFamily="34" charset="0"/>
              </a:rPr>
              <a:t>1</a:t>
            </a:r>
            <a:r>
              <a:rPr lang="en-US" altLang="ru-RU" sz="1200" b="1">
                <a:latin typeface="Arial" pitchFamily="34" charset="0"/>
              </a:rPr>
              <a:t>0</a:t>
            </a: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12291" name="Rectangle 6"/>
          <p:cNvSpPr/>
          <p:nvPr/>
        </p:nvSpPr>
        <p:spPr>
          <a:xfrm>
            <a:off x="1690435" y="312331"/>
            <a:ext cx="6984776" cy="3970318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square" anchor="ctr" anchorCtr="0"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ru-RU" alt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Русские народные игры не должны быть забыты. Они дадут положительные результаты тогда, когда исполнят своё главное назначение – доставят детям удовольствие и 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радость!</a:t>
            </a:r>
            <a:endParaRPr lang="ru-RU" alt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gas-kvas.com/uploads/posts/2023-01/1673550715_gas-kvas-com-p-detskii-lager-risunok-4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40" b="89784" l="5761" r="98043">
                        <a14:foregroundMark x1="30217" y1="10609" x2="30217" y2="10609"/>
                        <a14:foregroundMark x1="37826" y1="8644" x2="37826" y2="8644"/>
                        <a14:foregroundMark x1="30217" y1="4715" x2="30217" y2="4715"/>
                        <a14:foregroundMark x1="28043" y1="6090" x2="28043" y2="6090"/>
                        <a14:foregroundMark x1="24457" y1="10020" x2="24457" y2="10020"/>
                        <a14:foregroundMark x1="26957" y1="16503" x2="26957" y2="16503"/>
                        <a14:foregroundMark x1="31848" y1="22593" x2="32174" y2="23576"/>
                        <a14:foregroundMark x1="35761" y1="26130" x2="35761" y2="26130"/>
                        <a14:foregroundMark x1="43152" y1="8644" x2="43152" y2="8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982443"/>
            <a:ext cx="7631603" cy="33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/>
          </p:cNvSpPr>
          <p:nvPr>
            <p:ph type="body" idx="1"/>
          </p:nvPr>
        </p:nvSpPr>
        <p:spPr>
          <a:xfrm>
            <a:off x="1282700" y="332656"/>
            <a:ext cx="7451725" cy="468052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None/>
            </a:pPr>
            <a:r>
              <a:rPr lang="ru-RU" altLang="ru-RU" sz="3200" dirty="0">
                <a:solidFill>
                  <a:srgbClr val="002060"/>
                </a:solidFill>
              </a:rPr>
              <a:t>	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Народные игры как часть традиционной культуры каждого народа всегда занимали значимое место в социализации ребенка, они являются традиционным средством педагогики. Испокон веков в них ярко отражался образ жизни людей, их быт, труд, национальные устои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, культура,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представления о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чести и мужестве. </a:t>
            </a:r>
          </a:p>
          <a:p>
            <a:pPr lvl="0" algn="just">
              <a:buNone/>
            </a:pPr>
            <a:r>
              <a:rPr lang="ru-RU" altLang="en-US" sz="2400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</a:t>
            </a:r>
            <a:r>
              <a:rPr lang="ru-RU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</a:t>
            </a:r>
            <a:r>
              <a:rPr lang="ru-RU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способностей средствами </a:t>
            </a:r>
            <a:r>
              <a:rPr lang="ru-RU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</a:t>
            </a:r>
            <a:r>
              <a:rPr lang="ru-RU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фольклора использую </a:t>
            </a:r>
            <a:r>
              <a:rPr lang="ru-RU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</a:t>
            </a:r>
            <a:r>
              <a:rPr lang="ru-RU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пением и движением</a:t>
            </a:r>
            <a:r>
              <a:rPr lang="ru-RU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Эти игры развивают интерес к пению, память, чувство ритма, умение правильно передавать мелодию. В </a:t>
            </a:r>
            <a:r>
              <a:rPr lang="ru-RU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</a:t>
            </a:r>
            <a:r>
              <a:rPr lang="ru-RU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en-US" sz="2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играх</a:t>
            </a:r>
            <a:r>
              <a:rPr lang="ru-RU" altLang="en-US" sz="2400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дети учатся общаться, приобщаются к народным традициям, проявляют взаимовыручку, знакомятся с малыми жанрами народного творчества.</a:t>
            </a:r>
            <a:endParaRPr lang="ru-RU" altLang="ru-RU" sz="2400" b="1" dirty="0">
              <a:solidFill>
                <a:srgbClr val="80008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altLang="ru-RU" b="1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4099" name="Rectangle 8"/>
          <p:cNvSpPr/>
          <p:nvPr/>
        </p:nvSpPr>
        <p:spPr>
          <a:xfrm>
            <a:off x="8928100" y="6561138"/>
            <a:ext cx="215900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itchFamily="34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3" dur="8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ezentacii.org/upload/cloud/18/09/75701/images/screen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2" y="0"/>
            <a:ext cx="9174458" cy="68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0352" y="6525344"/>
            <a:ext cx="936104" cy="332656"/>
          </a:xfrm>
          <a:prstGeom prst="rect">
            <a:avLst/>
          </a:prstGeom>
          <a:solidFill>
            <a:srgbClr val="DEF6FE"/>
          </a:solidFill>
          <a:ln>
            <a:solidFill>
              <a:srgbClr val="DEF6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1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388424" cy="900113"/>
          </a:xfrm>
        </p:spPr>
        <p:txBody>
          <a:bodyPr/>
          <a:lstStyle/>
          <a:p>
            <a:r>
              <a:rPr lang="ru-RU" altLang="en-US" sz="2400" b="1" dirty="0" smtClean="0">
                <a:solidFill>
                  <a:srgbClr val="002060"/>
                </a:solidFill>
              </a:rPr>
              <a:t>На </a:t>
            </a:r>
            <a:r>
              <a:rPr lang="ru-RU" altLang="en-US" sz="2400" b="1" dirty="0">
                <a:solidFill>
                  <a:srgbClr val="002060"/>
                </a:solidFill>
              </a:rPr>
              <a:t>основе исследований О.И</a:t>
            </a:r>
            <a:r>
              <a:rPr lang="ru-RU" altLang="en-US" sz="2400" b="1" dirty="0" smtClean="0">
                <a:solidFill>
                  <a:srgbClr val="002060"/>
                </a:solidFill>
              </a:rPr>
              <a:t>. </a:t>
            </a:r>
            <a:r>
              <a:rPr lang="ru-RU" altLang="en-US" sz="2400" b="1" dirty="0" err="1" smtClean="0">
                <a:solidFill>
                  <a:srgbClr val="002060"/>
                </a:solidFill>
              </a:rPr>
              <a:t>Капицы</a:t>
            </a:r>
            <a:r>
              <a:rPr lang="ru-RU" altLang="en-US" sz="2400" b="1" dirty="0">
                <a:solidFill>
                  <a:srgbClr val="002060"/>
                </a:solidFill>
              </a:rPr>
              <a:t>, Г.М. Науменко игры условно можно разделить на виды:</a:t>
            </a:r>
            <a:r>
              <a:rPr lang="ru-RU" altLang="en-US" sz="2400" dirty="0"/>
              <a:t/>
            </a:r>
            <a:br>
              <a:rPr lang="ru-RU" altLang="en-US" sz="2400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400" b="1" dirty="0" smtClean="0"/>
              <a:t>а</a:t>
            </a:r>
            <a:r>
              <a:rPr lang="ru-RU" altLang="en-US" sz="2400" b="1" dirty="0"/>
              <a:t>) подвижные (спортивные) игры;</a:t>
            </a:r>
          </a:p>
          <a:p>
            <a:r>
              <a:rPr lang="ru-RU" altLang="en-US" sz="2400" b="1" dirty="0"/>
              <a:t>б) обрядовые (календарные);</a:t>
            </a:r>
          </a:p>
          <a:p>
            <a:r>
              <a:rPr lang="ru-RU" altLang="en-US" sz="2400" b="1" dirty="0"/>
              <a:t>в)</a:t>
            </a:r>
            <a:r>
              <a:rPr lang="ru-RU" altLang="en-US" sz="2400" dirty="0"/>
              <a:t> </a:t>
            </a:r>
            <a:r>
              <a:rPr lang="ru-RU" altLang="en-US" sz="2400" b="1" dirty="0"/>
              <a:t>по отношению к природе (природные);</a:t>
            </a:r>
            <a:endParaRPr lang="ru-RU" altLang="en-US" sz="2400" dirty="0"/>
          </a:p>
          <a:p>
            <a:r>
              <a:rPr lang="ru-RU" altLang="en-US" sz="2400" b="1" dirty="0"/>
              <a:t>г)</a:t>
            </a:r>
            <a:r>
              <a:rPr lang="ru-RU" altLang="en-US" sz="2400" dirty="0"/>
              <a:t> </a:t>
            </a:r>
            <a:r>
              <a:rPr lang="ru-RU" altLang="en-US" sz="2400" b="1" dirty="0"/>
              <a:t>трудовые (бытовые</a:t>
            </a:r>
            <a:r>
              <a:rPr lang="ru-RU" altLang="en-US" sz="2400" b="1" dirty="0" smtClean="0"/>
              <a:t>);</a:t>
            </a:r>
            <a:endParaRPr lang="ru-RU" altLang="en-US" sz="2400" dirty="0"/>
          </a:p>
          <a:p>
            <a:r>
              <a:rPr lang="ru-RU" altLang="en-US" sz="2400" b="1" dirty="0"/>
              <a:t>д) с ведущим (водящим</a:t>
            </a:r>
            <a:r>
              <a:rPr lang="ru-RU" altLang="en-US" sz="2400" b="1" dirty="0" smtClean="0"/>
              <a:t>);</a:t>
            </a:r>
            <a:endParaRPr lang="ru-RU" altLang="en-US" sz="2400" b="1" dirty="0"/>
          </a:p>
          <a:p>
            <a:r>
              <a:rPr lang="ru-RU" altLang="en-US" sz="2400" b="1" dirty="0"/>
              <a:t>ж) игры-забавы;</a:t>
            </a:r>
          </a:p>
          <a:p>
            <a:r>
              <a:rPr lang="ru-RU" altLang="en-US" sz="2400" b="1" dirty="0"/>
              <a:t>з) драматические (с элементами театрализованных действий).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0748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831" y="692566"/>
            <a:ext cx="7848169" cy="56166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en-US" sz="2400" b="1" dirty="0">
                <a:solidFill>
                  <a:srgbClr val="FF0000"/>
                </a:solidFill>
              </a:rPr>
              <a:t>«Социально-коммуникативное развитие» </a:t>
            </a:r>
            <a:r>
              <a:rPr lang="ru-RU" altLang="en-US" sz="2400" dirty="0">
                <a:solidFill>
                  <a:schemeClr val="tx1"/>
                </a:solidFill>
              </a:rPr>
              <a:t>направлено на приобщение детей к ценностям «Родина», «Природа», «Семья», «Человек», «Жизнь», «Милосердие», «Добро», «Дружба», «Сотрудничество», «Труд». </a:t>
            </a:r>
            <a:endParaRPr lang="ru-RU" altLang="en-US" sz="2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altLang="en-US" sz="2400" b="1" dirty="0" smtClean="0">
                <a:solidFill>
                  <a:srgbClr val="FF0000"/>
                </a:solidFill>
              </a:rPr>
              <a:t>«</a:t>
            </a:r>
            <a:r>
              <a:rPr lang="ru-RU" altLang="en-US" sz="2400" b="1" dirty="0">
                <a:solidFill>
                  <a:srgbClr val="FF0000"/>
                </a:solidFill>
              </a:rPr>
              <a:t>Познавательное развитие» </a:t>
            </a:r>
            <a:r>
              <a:rPr lang="ru-RU" altLang="en-US" sz="2400" dirty="0">
                <a:solidFill>
                  <a:schemeClr val="tx1"/>
                </a:solidFill>
              </a:rPr>
              <a:t>направлено на приобщение детей к ценностям «Человек», «Семья», «Познание», «Родина» и «Природа</a:t>
            </a:r>
            <a:r>
              <a:rPr lang="ru-RU" altLang="en-US" sz="2400" dirty="0" smtClean="0">
                <a:solidFill>
                  <a:schemeClr val="tx1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altLang="en-US" sz="2400" b="1" dirty="0">
                <a:solidFill>
                  <a:srgbClr val="FF0000"/>
                </a:solidFill>
              </a:rPr>
              <a:t>«Речевое развитие» </a:t>
            </a:r>
            <a:r>
              <a:rPr lang="ru-RU" altLang="en-US" sz="2400" dirty="0">
                <a:solidFill>
                  <a:schemeClr val="tx1"/>
                </a:solidFill>
              </a:rPr>
              <a:t>направлено на приобщение детей к ценностям «Культура» и «Красота</a:t>
            </a:r>
            <a:r>
              <a:rPr lang="ru-RU" altLang="en-US" sz="2400" dirty="0" smtClean="0">
                <a:solidFill>
                  <a:schemeClr val="tx1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altLang="en-US" sz="2400" b="1" dirty="0">
                <a:solidFill>
                  <a:srgbClr val="FF0000"/>
                </a:solidFill>
              </a:rPr>
              <a:t>«Художественно-эстетическое развитие» </a:t>
            </a:r>
            <a:r>
              <a:rPr lang="ru-RU" altLang="en-US" sz="2400" dirty="0">
                <a:solidFill>
                  <a:schemeClr val="tx1"/>
                </a:solidFill>
              </a:rPr>
              <a:t>направлено на приобщение детей к ценностям «Культура» и «Красота</a:t>
            </a:r>
            <a:r>
              <a:rPr lang="ru-RU" altLang="en-US" sz="2400" dirty="0" smtClean="0">
                <a:solidFill>
                  <a:schemeClr val="tx1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altLang="en-US" sz="2400" b="1" dirty="0">
                <a:solidFill>
                  <a:srgbClr val="FF0000"/>
                </a:solidFill>
              </a:rPr>
              <a:t>«Физическое развитие» </a:t>
            </a:r>
            <a:r>
              <a:rPr lang="ru-RU" altLang="en-US" sz="2400" dirty="0">
                <a:solidFill>
                  <a:schemeClr val="tx1"/>
                </a:solidFill>
              </a:rPr>
              <a:t>направлено на приобщение детей к ценностям «Жизнь», «Здоровье»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6934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93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/>
          <p:nvPr/>
        </p:nvSpPr>
        <p:spPr>
          <a:xfrm>
            <a:off x="8928100" y="6561138"/>
            <a:ext cx="215900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latin typeface="Arial" pitchFamily="34" charset="0"/>
              </a:rPr>
              <a:t>3</a:t>
            </a:r>
          </a:p>
        </p:txBody>
      </p:sp>
      <p:sp>
        <p:nvSpPr>
          <p:cNvPr id="5123" name="Прямоугольник 3"/>
          <p:cNvSpPr/>
          <p:nvPr/>
        </p:nvSpPr>
        <p:spPr>
          <a:xfrm>
            <a:off x="1871700" y="80628"/>
            <a:ext cx="576064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Хороводные игры</a:t>
            </a:r>
          </a:p>
        </p:txBody>
      </p:sp>
      <p:sp>
        <p:nvSpPr>
          <p:cNvPr id="5129" name="AutoShape 12" descr="E:\606269266_w640_h640_plakat-vyrubnoj-solnyshko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889844"/>
            <a:ext cx="73448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</a:t>
            </a:r>
            <a:r>
              <a:rPr lang="ru-RU" sz="22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ВАЛЕНКОМ»</a:t>
            </a:r>
            <a:endParaRPr lang="ru-RU" sz="2200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стоят в кругу и поют. Ведущий-ребенок идет за кругом. По окончании песенки  он останавливается, ставит валенок между двух игроков.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Предлагаю вам игру: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валенком к друзьям иду.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ветром наперегонки –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Ты, дружочка, обгони!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говорят хором.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Эй, приятель, не зевай!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валенок хватай!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фразы игроки бегут в противоположные стороны навстречу друг другу под любую подвижную музыку по выбору музыкального руководителя.  Кто первый возьмет валенок, тот и становится ведущим.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5" b="97985" l="7630" r="97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7"/>
            <a:ext cx="2952328" cy="2614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9"/>
          <p:cNvSpPr/>
          <p:nvPr/>
        </p:nvSpPr>
        <p:spPr>
          <a:xfrm>
            <a:off x="8893175" y="6561138"/>
            <a:ext cx="250825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ru-RU" sz="1200" b="1">
                <a:latin typeface="Arial" pitchFamily="34" charset="0"/>
              </a:rPr>
              <a:t>4</a:t>
            </a: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6149" name="Прямоугольник 5"/>
          <p:cNvSpPr/>
          <p:nvPr/>
        </p:nvSpPr>
        <p:spPr>
          <a:xfrm>
            <a:off x="1432248" y="408528"/>
            <a:ext cx="6524127" cy="57554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Русская народная игра </a:t>
            </a:r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«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Никанориха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</a:rPr>
              <a:t> гусей пасла»</a:t>
            </a:r>
            <a:endParaRPr lang="ru-RU" altLang="ru-RU" sz="20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Дети идут по кругу и поют: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«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Никанориха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 гусей пасла,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Да пустила в огород козла,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Никанориха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 ругается,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А козел-то улыбается»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        </a:t>
            </a: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Затем расходятся врассыпную «</a:t>
            </a:r>
            <a:r>
              <a:rPr lang="ru-RU" altLang="ru-RU" sz="24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топотушками</a:t>
            </a: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» (руки на «полочке»), когда заканчивается музыка, каждый должен найти себе пару, оставшийся без пары – «козлик». Ему дети говорят: «Раз, два, три, козлик будешь ты!»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Козлик говорит 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«</a:t>
            </a:r>
            <a:r>
              <a:rPr lang="ru-RU" altLang="ru-RU" sz="24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М</a:t>
            </a:r>
            <a:r>
              <a:rPr lang="ru-RU" altLang="ru-RU" sz="2400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е</a:t>
            </a: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», становится в круг, идет </a:t>
            </a:r>
            <a:r>
              <a:rPr lang="ru-RU" altLang="ru-RU" sz="2400" i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противоходом</a:t>
            </a: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</a:rPr>
              <a:t>, игра повторяется с «козликом»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Прямоугольник 6"/>
          <p:cNvSpPr/>
          <p:nvPr/>
        </p:nvSpPr>
        <p:spPr>
          <a:xfrm>
            <a:off x="1403647" y="332656"/>
            <a:ext cx="7489527" cy="60486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52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879" y="1050716"/>
            <a:ext cx="2930347" cy="2455388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20" y="188640"/>
            <a:ext cx="7185111" cy="6397993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1026" name="Picture 2" descr="D:\Документы ИКТ\ДЕТСКИЙ САД\Музыкальный руководитель\Оформление\вывески для ярмарки\бубл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0750" l="225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1686827" cy="168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0" y="1678031"/>
            <a:ext cx="3394539" cy="34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70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77"/>
          <a:stretch>
            <a:fillRect/>
          </a:stretch>
        </p:blipFill>
        <p:spPr>
          <a:xfrm>
            <a:off x="8196263" y="5624513"/>
            <a:ext cx="947737" cy="12334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1" name="Rectangle 7"/>
          <p:cNvSpPr/>
          <p:nvPr/>
        </p:nvSpPr>
        <p:spPr>
          <a:xfrm>
            <a:off x="7956550" y="6583363"/>
            <a:ext cx="250825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1587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·"/>
              <a:defRPr kumimoji="0" lang="ru-RU" altLang="en-US" sz="28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1pPr>
            <a:lvl2pPr marL="358775" indent="250825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defRPr kumimoji="0" lang="ru-RU" altLang="en-US" sz="24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2pPr>
            <a:lvl3pPr marL="719138" indent="179388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ru-RU" altLang="en-US" sz="2000" b="0" i="0" u="none" kern="1200" baseline="0">
                <a:solidFill>
                  <a:srgbClr val="006600"/>
                </a:solidFill>
                <a:latin typeface="Book Antiqua" pitchFamily="18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ru-RU" altLang="en-US" sz="2000" b="0" i="0" u="none" kern="1200" baseline="0">
                <a:solidFill>
                  <a:srgbClr val="17375E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ru-RU" sz="1200" b="1">
                <a:latin typeface="Arial" pitchFamily="34" charset="0"/>
              </a:rPr>
              <a:t>5</a:t>
            </a:r>
            <a:endParaRPr lang="ru-RU" altLang="ru-RU" sz="1200" b="1">
              <a:latin typeface="Arial" pitchFamily="34" charset="0"/>
            </a:endParaRPr>
          </a:p>
        </p:txBody>
      </p:sp>
      <p:sp>
        <p:nvSpPr>
          <p:cNvPr id="7172" name="Облако 9"/>
          <p:cNvSpPr/>
          <p:nvPr/>
        </p:nvSpPr>
        <p:spPr>
          <a:xfrm>
            <a:off x="157163" y="2314575"/>
            <a:ext cx="4319587" cy="2160588"/>
          </a:xfrm>
          <a:prstGeom prst="cloud">
            <a:avLst/>
          </a:prstGeom>
          <a:solidFill>
            <a:srgbClr val="A8CDD7"/>
          </a:solidFill>
          <a:ln w="25400" cap="flat" cmpd="sng" algn="ctr">
            <a:solidFill>
              <a:srgbClr val="A8CDD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у нас на сеновале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Две лягушки ночевали.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Утром встали,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щей поели,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тебе водить велели!</a:t>
            </a:r>
          </a:p>
        </p:txBody>
      </p:sp>
      <p:sp>
        <p:nvSpPr>
          <p:cNvPr id="7173" name="Облако 10"/>
          <p:cNvSpPr/>
          <p:nvPr/>
        </p:nvSpPr>
        <p:spPr>
          <a:xfrm>
            <a:off x="4464050" y="431800"/>
            <a:ext cx="4483100" cy="2347913"/>
          </a:xfrm>
          <a:prstGeom prst="cloud">
            <a:avLst/>
          </a:prstGeom>
          <a:solidFill>
            <a:srgbClr val="C0BEAF"/>
          </a:solidFill>
          <a:ln w="25400" cap="flat" cmpd="sng" algn="ctr">
            <a:solidFill>
              <a:srgbClr val="C0BEA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Раз, два, три, четыре, пять,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собрались поиграть,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нам сорока подлетела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тебе водить велела.</a:t>
            </a: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4" name="Облако 11"/>
          <p:cNvSpPr/>
          <p:nvPr/>
        </p:nvSpPr>
        <p:spPr>
          <a:xfrm>
            <a:off x="-107950" y="433388"/>
            <a:ext cx="4394200" cy="2124075"/>
          </a:xfrm>
          <a:prstGeom prst="cloud">
            <a:avLst/>
          </a:prstGeom>
          <a:solidFill>
            <a:srgbClr val="CEC597"/>
          </a:solidFill>
          <a:ln w="25400" cap="flat" cmpd="sng" algn="ctr">
            <a:solidFill>
              <a:srgbClr val="CEC59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Пчелы в поле полетели,</a:t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Зажужжали, загудели.</a:t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Сели пчелы на цветы.</a:t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Мы играем – водишь ты!</a:t>
            </a:r>
          </a:p>
        </p:txBody>
      </p:sp>
      <p:sp>
        <p:nvSpPr>
          <p:cNvPr id="7175" name="Облако 13"/>
          <p:cNvSpPr/>
          <p:nvPr/>
        </p:nvSpPr>
        <p:spPr>
          <a:xfrm>
            <a:off x="4584700" y="2451100"/>
            <a:ext cx="4194175" cy="2171700"/>
          </a:xfrm>
          <a:prstGeom prst="cloud">
            <a:avLst/>
          </a:prstGeom>
          <a:solidFill>
            <a:srgbClr val="E8B7B7"/>
          </a:solidFill>
          <a:ln w="25400" cap="flat" cmpd="sng" algn="ctr">
            <a:solidFill>
              <a:srgbClr val="E8B7B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Шла кукушка мимо сети,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за нею малы дети.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Кукушата просят пить.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Выходи – тебе водить</a:t>
            </a:r>
          </a:p>
        </p:txBody>
      </p:sp>
      <p:sp>
        <p:nvSpPr>
          <p:cNvPr id="7176" name="Облако 14"/>
          <p:cNvSpPr/>
          <p:nvPr/>
        </p:nvSpPr>
        <p:spPr>
          <a:xfrm>
            <a:off x="192088" y="4316413"/>
            <a:ext cx="4249737" cy="2403475"/>
          </a:xfrm>
          <a:prstGeom prst="cloud">
            <a:avLst/>
          </a:prstGeom>
          <a:solidFill>
            <a:srgbClr val="B0CCB0"/>
          </a:solidFill>
          <a:ln w="25400" cap="flat" cmpd="sng" algn="ctr">
            <a:solidFill>
              <a:srgbClr val="B0CCB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Шла коза по мостику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виляла хвостиком.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Зацепила за перила,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Прямо в речку угодила.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Кто не верит-это он.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Выходи скорее вон!</a:t>
            </a:r>
          </a:p>
        </p:txBody>
      </p:sp>
      <p:sp>
        <p:nvSpPr>
          <p:cNvPr id="7177" name="Облако 15"/>
          <p:cNvSpPr/>
          <p:nvPr/>
        </p:nvSpPr>
        <p:spPr>
          <a:xfrm>
            <a:off x="4621213" y="4322763"/>
            <a:ext cx="4114800" cy="2143125"/>
          </a:xfrm>
          <a:prstGeom prst="cloud">
            <a:avLst/>
          </a:prstGeom>
          <a:solidFill>
            <a:srgbClr val="72A376"/>
          </a:solidFill>
          <a:ln w="25400" cap="flat" cmpd="sng" algn="ctr">
            <a:solidFill>
              <a:srgbClr val="72A37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Тара-бара, 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Домой пора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Коров доить – 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Тебе водить!</a:t>
            </a:r>
          </a:p>
        </p:txBody>
      </p:sp>
      <p:sp>
        <p:nvSpPr>
          <p:cNvPr id="7178" name="TextBox 17"/>
          <p:cNvSpPr txBox="1"/>
          <p:nvPr/>
        </p:nvSpPr>
        <p:spPr>
          <a:xfrm>
            <a:off x="3722762" y="143054"/>
            <a:ext cx="1827295" cy="523220"/>
          </a:xfrm>
          <a:prstGeom prst="rect">
            <a:avLst/>
          </a:prstGeom>
          <a:gradFill rotWithShape="1">
            <a:gsLst>
              <a:gs pos="0">
                <a:srgbClr val="A8CDD7">
                  <a:shade val="63000"/>
                  <a:satMod val="165000"/>
                </a:srgbClr>
              </a:gs>
              <a:gs pos="30000">
                <a:srgbClr val="A8CDD7">
                  <a:shade val="58000"/>
                  <a:satMod val="165000"/>
                </a:srgbClr>
              </a:gs>
              <a:gs pos="75000">
                <a:srgbClr val="A8CDD7">
                  <a:shade val="30000"/>
                  <a:satMod val="175000"/>
                </a:srgbClr>
              </a:gs>
              <a:gs pos="100000">
                <a:srgbClr val="A8CDD7">
                  <a:shade val="15000"/>
                  <a:satMod val="175000"/>
                </a:srgbClr>
              </a:gs>
            </a:gsLst>
            <a:path path="circle">
              <a:fillToRect l="5000" t="100000" r="120000" b="10000"/>
            </a:path>
          </a:gradFill>
          <a:ln>
            <a:noFill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47625" h="69850"/>
            <a:contourClr>
              <a:sysClr val="window" lastClr="FFFFFF"/>
            </a:contourClr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CEC597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Считалки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Arial"/>
        <a:cs typeface="Arial"/>
      </a:majorFont>
      <a:minorFont>
        <a:latin typeface="Book Antiqua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312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Мастер-класс  «Народная игра как средство формирования у детей чувства сопричастности к традициям и духовным ценностям»</vt:lpstr>
      <vt:lpstr>Презентация PowerPoint</vt:lpstr>
      <vt:lpstr>Презентация PowerPoint</vt:lpstr>
      <vt:lpstr>На основе исследований О.И. Капицы, Г.М. Науменко игры условно можно разделить на виды: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123</cp:revision>
  <dcterms:created xsi:type="dcterms:W3CDTF">2011-07-06T07:21:00Z</dcterms:created>
  <dcterms:modified xsi:type="dcterms:W3CDTF">2024-04-02T09:06:08Z</dcterms:modified>
</cp:coreProperties>
</file>