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Лист</a:t>
            </a:r>
            <a:r>
              <a:rPr lang="ru-RU" baseline="0" dirty="0"/>
              <a:t> оценки детей </a:t>
            </a:r>
            <a:r>
              <a:rPr lang="ru-RU" baseline="0" dirty="0" smtClean="0"/>
              <a:t>подготовительной группы на </a:t>
            </a:r>
            <a:r>
              <a:rPr lang="ru-RU" baseline="0" dirty="0"/>
              <a:t>начало </a:t>
            </a:r>
          </a:p>
          <a:p>
            <a:pPr>
              <a:defRPr/>
            </a:pPr>
            <a:r>
              <a:rPr lang="ru-RU" baseline="0" dirty="0"/>
              <a:t>учебного 2022 года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'Лист1'!$B$1</c:f>
              <c:strCache>
                <c:ptCount val="1"/>
                <c:pt idx="0">
                  <c:v>Начало года</c:v>
                </c:pt>
              </c:strCache>
            </c:strRef>
          </c:tx>
          <c:cat>
            <c:strRef>
              <c:f>'Лист1'!$A$2:$A$17</c:f>
              <c:strCache>
                <c:ptCount val="16"/>
                <c:pt idx="0">
                  <c:v>Познавательная деят -ть</c:v>
                </c:pt>
                <c:pt idx="1">
                  <c:v>Восприятие</c:v>
                </c:pt>
                <c:pt idx="2">
                  <c:v>Форма</c:v>
                </c:pt>
                <c:pt idx="3">
                  <c:v>Величина</c:v>
                </c:pt>
                <c:pt idx="4">
                  <c:v>Целостное восприятие</c:v>
                </c:pt>
                <c:pt idx="5">
                  <c:v>Пространственно - временные предст</c:v>
                </c:pt>
                <c:pt idx="6">
                  <c:v>Память</c:v>
                </c:pt>
                <c:pt idx="7">
                  <c:v>Слуховая память</c:v>
                </c:pt>
                <c:pt idx="8">
                  <c:v>Зрительная память</c:v>
                </c:pt>
                <c:pt idx="9">
                  <c:v>Мышление. Наглядно-действ.</c:v>
                </c:pt>
                <c:pt idx="10">
                  <c:v>Мышление. Наглядно-образное</c:v>
                </c:pt>
                <c:pt idx="11">
                  <c:v>Внимание- устойчивое</c:v>
                </c:pt>
                <c:pt idx="12">
                  <c:v>Внимание  -концентрация</c:v>
                </c:pt>
                <c:pt idx="13">
                  <c:v>Внимание - переключаемость</c:v>
                </c:pt>
                <c:pt idx="14">
                  <c:v>Психомоторное развитие- мелкая мот.</c:v>
                </c:pt>
                <c:pt idx="15">
                  <c:v>Психомоторное развитие - общая мот.</c:v>
                </c:pt>
              </c:strCache>
            </c:strRef>
          </c:cat>
          <c:val>
            <c:numRef>
              <c:f>'Лист1'!$B$2:$B$17</c:f>
              <c:numCache>
                <c:formatCode>0%</c:formatCode>
                <c:ptCount val="16"/>
                <c:pt idx="0">
                  <c:v>0.13</c:v>
                </c:pt>
                <c:pt idx="1">
                  <c:v>0.18000000000000024</c:v>
                </c:pt>
                <c:pt idx="2">
                  <c:v>0.19000000000000031</c:v>
                </c:pt>
                <c:pt idx="3">
                  <c:v>0.18000000000000024</c:v>
                </c:pt>
                <c:pt idx="4">
                  <c:v>0.15000000000000024</c:v>
                </c:pt>
                <c:pt idx="5">
                  <c:v>0.12000000000000002</c:v>
                </c:pt>
                <c:pt idx="6">
                  <c:v>0.17</c:v>
                </c:pt>
                <c:pt idx="7">
                  <c:v>0.11000000000000014</c:v>
                </c:pt>
                <c:pt idx="8">
                  <c:v>0.19000000000000031</c:v>
                </c:pt>
                <c:pt idx="9">
                  <c:v>0.17</c:v>
                </c:pt>
                <c:pt idx="10">
                  <c:v>0.15000000000000024</c:v>
                </c:pt>
                <c:pt idx="11">
                  <c:v>0.12000000000000002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0.19000000000000031</c:v>
                </c:pt>
                <c:pt idx="15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75-4966-8407-2EE34643649A}"/>
            </c:ext>
          </c:extLst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'Лист1'!$A$2:$A$17</c:f>
              <c:strCache>
                <c:ptCount val="16"/>
                <c:pt idx="0">
                  <c:v>Познавательная деят -ть</c:v>
                </c:pt>
                <c:pt idx="1">
                  <c:v>Восприятие</c:v>
                </c:pt>
                <c:pt idx="2">
                  <c:v>Форма</c:v>
                </c:pt>
                <c:pt idx="3">
                  <c:v>Величина</c:v>
                </c:pt>
                <c:pt idx="4">
                  <c:v>Целостное восприятие</c:v>
                </c:pt>
                <c:pt idx="5">
                  <c:v>Пространственно - временные предст</c:v>
                </c:pt>
                <c:pt idx="6">
                  <c:v>Память</c:v>
                </c:pt>
                <c:pt idx="7">
                  <c:v>Слуховая память</c:v>
                </c:pt>
                <c:pt idx="8">
                  <c:v>Зрительная память</c:v>
                </c:pt>
                <c:pt idx="9">
                  <c:v>Мышление. Наглядно-действ.</c:v>
                </c:pt>
                <c:pt idx="10">
                  <c:v>Мышление. Наглядно-образное</c:v>
                </c:pt>
                <c:pt idx="11">
                  <c:v>Внимание- устойчивое</c:v>
                </c:pt>
                <c:pt idx="12">
                  <c:v>Внимание  -концентрация</c:v>
                </c:pt>
                <c:pt idx="13">
                  <c:v>Внимание - переключаемость</c:v>
                </c:pt>
                <c:pt idx="14">
                  <c:v>Психомоторное развитие- мелкая мот.</c:v>
                </c:pt>
                <c:pt idx="15">
                  <c:v>Психомоторное развитие - общая мот.</c:v>
                </c:pt>
              </c:strCache>
            </c:strRef>
          </c:cat>
          <c:val>
            <c:numRef>
              <c:f>'Лист1'!$C$2:$C$17</c:f>
              <c:numCache>
                <c:formatCode>General</c:formatCode>
                <c:ptCount val="1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75-4966-8407-2EE34643649A}"/>
            </c:ext>
          </c:extLst>
        </c:ser>
        <c:axId val="81853824"/>
        <c:axId val="59143296"/>
      </c:barChart>
      <c:catAx>
        <c:axId val="81853824"/>
        <c:scaling>
          <c:orientation val="minMax"/>
        </c:scaling>
        <c:axPos val="b"/>
        <c:numFmt formatCode="General" sourceLinked="0"/>
        <c:tickLblPos val="nextTo"/>
        <c:crossAx val="59143296"/>
        <c:crosses val="autoZero"/>
        <c:auto val="1"/>
        <c:lblAlgn val="ctr"/>
        <c:lblOffset val="100"/>
      </c:catAx>
      <c:valAx>
        <c:axId val="59143296"/>
        <c:scaling>
          <c:orientation val="minMax"/>
        </c:scaling>
        <c:axPos val="l"/>
        <c:majorGridlines/>
        <c:numFmt formatCode="0%" sourceLinked="1"/>
        <c:tickLblPos val="nextTo"/>
        <c:crossAx val="8185382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7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Лист оценки детей </a:t>
            </a:r>
            <a:r>
              <a:rPr lang="ru-RU" dirty="0" smtClean="0"/>
              <a:t>подготовительной группы на </a:t>
            </a:r>
            <a:r>
              <a:rPr lang="ru-RU" dirty="0"/>
              <a:t>конец учебного2023  года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Конец года</c:v>
                </c:pt>
              </c:strCache>
            </c:strRef>
          </c:tx>
          <c:cat>
            <c:strRef>
              <c:f>Лист1!$A$2:$A$17</c:f>
              <c:strCache>
                <c:ptCount val="16"/>
                <c:pt idx="0">
                  <c:v>Познавательная деят -ть</c:v>
                </c:pt>
                <c:pt idx="1">
                  <c:v>Восприятие</c:v>
                </c:pt>
                <c:pt idx="2">
                  <c:v>Форма</c:v>
                </c:pt>
                <c:pt idx="3">
                  <c:v>Величина</c:v>
                </c:pt>
                <c:pt idx="4">
                  <c:v>Целостное восприятие</c:v>
                </c:pt>
                <c:pt idx="5">
                  <c:v>Пространственно - временные предст</c:v>
                </c:pt>
                <c:pt idx="6">
                  <c:v>Память</c:v>
                </c:pt>
                <c:pt idx="7">
                  <c:v>Слуховая память</c:v>
                </c:pt>
                <c:pt idx="8">
                  <c:v>Зрительная память</c:v>
                </c:pt>
                <c:pt idx="9">
                  <c:v>Мышление. Наглядно-действ.</c:v>
                </c:pt>
                <c:pt idx="10">
                  <c:v>Мышление. Наглядно-образное</c:v>
                </c:pt>
                <c:pt idx="11">
                  <c:v>Внимание- устойчивое</c:v>
                </c:pt>
                <c:pt idx="12">
                  <c:v>Внимание  -концентрация</c:v>
                </c:pt>
                <c:pt idx="13">
                  <c:v>Внимание - переключаемость</c:v>
                </c:pt>
                <c:pt idx="14">
                  <c:v>Психомоторное развитие- мелкая мот.</c:v>
                </c:pt>
                <c:pt idx="15">
                  <c:v>Психомоторное развитие - общая мот.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0.25</c:v>
                </c:pt>
                <c:pt idx="1">
                  <c:v>0.24000000000000021</c:v>
                </c:pt>
                <c:pt idx="2">
                  <c:v>0.23</c:v>
                </c:pt>
                <c:pt idx="3">
                  <c:v>0.22</c:v>
                </c:pt>
                <c:pt idx="4">
                  <c:v>0.22</c:v>
                </c:pt>
                <c:pt idx="5">
                  <c:v>0.21000000000000021</c:v>
                </c:pt>
                <c:pt idx="6">
                  <c:v>0.21000000000000021</c:v>
                </c:pt>
                <c:pt idx="7">
                  <c:v>0.19</c:v>
                </c:pt>
                <c:pt idx="8">
                  <c:v>0.22</c:v>
                </c:pt>
                <c:pt idx="9">
                  <c:v>0.26</c:v>
                </c:pt>
                <c:pt idx="10">
                  <c:v>0.24000000000000021</c:v>
                </c:pt>
                <c:pt idx="11">
                  <c:v>0.18000000000000024</c:v>
                </c:pt>
                <c:pt idx="12">
                  <c:v>0.23</c:v>
                </c:pt>
                <c:pt idx="13">
                  <c:v>0.22</c:v>
                </c:pt>
                <c:pt idx="14">
                  <c:v>0.24000000000000021</c:v>
                </c:pt>
                <c:pt idx="15">
                  <c:v>0.22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97-4FD2-9A1E-35BE79AD3A96}"/>
            </c:ext>
          </c:extLst>
        </c:ser>
        <c:axId val="90486656"/>
        <c:axId val="90488192"/>
      </c:barChart>
      <c:catAx>
        <c:axId val="90486656"/>
        <c:scaling>
          <c:orientation val="minMax"/>
        </c:scaling>
        <c:axPos val="b"/>
        <c:numFmt formatCode="General" sourceLinked="1"/>
        <c:tickLblPos val="nextTo"/>
        <c:crossAx val="90488192"/>
        <c:crosses val="autoZero"/>
        <c:auto val="1"/>
        <c:lblAlgn val="ctr"/>
        <c:lblOffset val="100"/>
      </c:catAx>
      <c:valAx>
        <c:axId val="90488192"/>
        <c:scaling>
          <c:orientation val="minMax"/>
        </c:scaling>
        <c:axPos val="l"/>
        <c:majorGridlines/>
        <c:numFmt formatCode="0%" sourceLinked="1"/>
        <c:tickLblPos val="nextTo"/>
        <c:crossAx val="9048665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Сравнительный  оценочный лист детей </a:t>
            </a:r>
            <a:r>
              <a:rPr lang="ru-RU" dirty="0" smtClean="0"/>
              <a:t>подготовительной</a:t>
            </a:r>
            <a:r>
              <a:rPr lang="ru-RU" baseline="0" dirty="0" smtClean="0"/>
              <a:t> </a:t>
            </a:r>
            <a:r>
              <a:rPr lang="ru-RU" dirty="0" smtClean="0"/>
              <a:t> </a:t>
            </a:r>
            <a:r>
              <a:rPr lang="ru-RU" dirty="0"/>
              <a:t>группы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 года</c:v>
                </c:pt>
              </c:strCache>
            </c:strRef>
          </c:tx>
          <c:cat>
            <c:strRef>
              <c:f>Лист1!$A$2:$A$17</c:f>
              <c:strCache>
                <c:ptCount val="16"/>
                <c:pt idx="0">
                  <c:v>Познавательная деят -ть</c:v>
                </c:pt>
                <c:pt idx="1">
                  <c:v>Восприятие</c:v>
                </c:pt>
                <c:pt idx="2">
                  <c:v>Форма</c:v>
                </c:pt>
                <c:pt idx="3">
                  <c:v>Величина</c:v>
                </c:pt>
                <c:pt idx="4">
                  <c:v>Целостное восприятие</c:v>
                </c:pt>
                <c:pt idx="5">
                  <c:v>Пространственно - временные предст</c:v>
                </c:pt>
                <c:pt idx="6">
                  <c:v>Память</c:v>
                </c:pt>
                <c:pt idx="7">
                  <c:v>Слуховая память</c:v>
                </c:pt>
                <c:pt idx="8">
                  <c:v>Зрительная память</c:v>
                </c:pt>
                <c:pt idx="9">
                  <c:v>Мышление. Наглядно-действ.</c:v>
                </c:pt>
                <c:pt idx="10">
                  <c:v>Мышление. Наглядно-образное</c:v>
                </c:pt>
                <c:pt idx="11">
                  <c:v>Внимание- устойчивое</c:v>
                </c:pt>
                <c:pt idx="12">
                  <c:v>Внимание  -концентрация</c:v>
                </c:pt>
                <c:pt idx="13">
                  <c:v>Внимание - переключаемость</c:v>
                </c:pt>
                <c:pt idx="14">
                  <c:v>Психомоторное развитие- мелкая мот.</c:v>
                </c:pt>
                <c:pt idx="15">
                  <c:v>Психомоторное развитие - общая мот.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0.13</c:v>
                </c:pt>
                <c:pt idx="1">
                  <c:v>0.18000000000000024</c:v>
                </c:pt>
                <c:pt idx="2">
                  <c:v>0.19</c:v>
                </c:pt>
                <c:pt idx="3">
                  <c:v>0.18000000000000024</c:v>
                </c:pt>
                <c:pt idx="4">
                  <c:v>0.15000000000000024</c:v>
                </c:pt>
                <c:pt idx="5">
                  <c:v>0.12000000000000002</c:v>
                </c:pt>
                <c:pt idx="6">
                  <c:v>0.17</c:v>
                </c:pt>
                <c:pt idx="7">
                  <c:v>0.11</c:v>
                </c:pt>
                <c:pt idx="8">
                  <c:v>0.19</c:v>
                </c:pt>
                <c:pt idx="9">
                  <c:v>0.17</c:v>
                </c:pt>
                <c:pt idx="10">
                  <c:v>0.15000000000000024</c:v>
                </c:pt>
                <c:pt idx="11">
                  <c:v>0.12000000000000002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0.19</c:v>
                </c:pt>
                <c:pt idx="15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BC-4124-9FE8-26434F053C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 года</c:v>
                </c:pt>
              </c:strCache>
            </c:strRef>
          </c:tx>
          <c:cat>
            <c:strRef>
              <c:f>Лист1!$A$2:$A$17</c:f>
              <c:strCache>
                <c:ptCount val="16"/>
                <c:pt idx="0">
                  <c:v>Познавательная деят -ть</c:v>
                </c:pt>
                <c:pt idx="1">
                  <c:v>Восприятие</c:v>
                </c:pt>
                <c:pt idx="2">
                  <c:v>Форма</c:v>
                </c:pt>
                <c:pt idx="3">
                  <c:v>Величина</c:v>
                </c:pt>
                <c:pt idx="4">
                  <c:v>Целостное восприятие</c:v>
                </c:pt>
                <c:pt idx="5">
                  <c:v>Пространственно - временные предст</c:v>
                </c:pt>
                <c:pt idx="6">
                  <c:v>Память</c:v>
                </c:pt>
                <c:pt idx="7">
                  <c:v>Слуховая память</c:v>
                </c:pt>
                <c:pt idx="8">
                  <c:v>Зрительная память</c:v>
                </c:pt>
                <c:pt idx="9">
                  <c:v>Мышление. Наглядно-действ.</c:v>
                </c:pt>
                <c:pt idx="10">
                  <c:v>Мышление. Наглядно-образное</c:v>
                </c:pt>
                <c:pt idx="11">
                  <c:v>Внимание- устойчивое</c:v>
                </c:pt>
                <c:pt idx="12">
                  <c:v>Внимание  -концентрация</c:v>
                </c:pt>
                <c:pt idx="13">
                  <c:v>Внимание - переключаемость</c:v>
                </c:pt>
                <c:pt idx="14">
                  <c:v>Психомоторное развитие- мелкая мот.</c:v>
                </c:pt>
                <c:pt idx="15">
                  <c:v>Психомоторное развитие - общая мот.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0.25</c:v>
                </c:pt>
                <c:pt idx="1">
                  <c:v>0.24000000000000021</c:v>
                </c:pt>
                <c:pt idx="2">
                  <c:v>0.23</c:v>
                </c:pt>
                <c:pt idx="3">
                  <c:v>0.22</c:v>
                </c:pt>
                <c:pt idx="4">
                  <c:v>0.22</c:v>
                </c:pt>
                <c:pt idx="5">
                  <c:v>0.21000000000000021</c:v>
                </c:pt>
                <c:pt idx="6">
                  <c:v>0.21000000000000021</c:v>
                </c:pt>
                <c:pt idx="7">
                  <c:v>0.19</c:v>
                </c:pt>
                <c:pt idx="8">
                  <c:v>0.22</c:v>
                </c:pt>
                <c:pt idx="9">
                  <c:v>0.26</c:v>
                </c:pt>
                <c:pt idx="10">
                  <c:v>0.24000000000000021</c:v>
                </c:pt>
                <c:pt idx="11">
                  <c:v>0.18000000000000024</c:v>
                </c:pt>
                <c:pt idx="12">
                  <c:v>0.23</c:v>
                </c:pt>
                <c:pt idx="13">
                  <c:v>0.22</c:v>
                </c:pt>
                <c:pt idx="14">
                  <c:v>0.24000000000000021</c:v>
                </c:pt>
                <c:pt idx="15">
                  <c:v>0.22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3BC-4124-9FE8-26434F053C08}"/>
            </c:ext>
          </c:extLst>
        </c:ser>
        <c:axId val="90537344"/>
        <c:axId val="84268160"/>
      </c:barChart>
      <c:catAx>
        <c:axId val="90537344"/>
        <c:scaling>
          <c:orientation val="minMax"/>
        </c:scaling>
        <c:axPos val="b"/>
        <c:numFmt formatCode="General" sourceLinked="0"/>
        <c:tickLblPos val="nextTo"/>
        <c:crossAx val="84268160"/>
        <c:crosses val="autoZero"/>
        <c:auto val="1"/>
        <c:lblAlgn val="ctr"/>
        <c:lblOffset val="100"/>
      </c:catAx>
      <c:valAx>
        <c:axId val="84268160"/>
        <c:scaling>
          <c:orientation val="minMax"/>
        </c:scaling>
        <c:axPos val="l"/>
        <c:majorGridlines/>
        <c:numFmt formatCode="0%" sourceLinked="1"/>
        <c:tickLblPos val="nextTo"/>
        <c:crossAx val="9053734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19" y="1484784"/>
            <a:ext cx="8243193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Отчёт по самообразованию учителя - логопеда по теме: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«НЕЙРОПСИХОЛОГИЧЕСКОЕ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СОПРОВОЖДЕНИЕ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РАЗВИТИЕ ДЕТЕЙ СТАРШЕГО ДОШКОЛЬНОГО ВОЗРАСТА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ТЯЖЁЛЫМИ НАРУШЕНИЯМИ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РЕЧИ»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Исполнитель: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Альшевская Ольга Александровна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043608" y="332656"/>
            <a:ext cx="7416824" cy="93610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бюджетное дошкольное образовательное учреждения Городского округа «город Ирбит» Свердловской области «Детский сад 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20»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43346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Вся коррекционная работа осуществляется на дефектологических занятиях, которые являются основной формой коррекционного обучения и предназначены для развития всех компонентов речи.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Игры использовались систематически на подгрупповых индивидуальных занятиях, видоизменялись и усложнялись, в зависимости от темы занятия.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92888" cy="86409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Лист оценки детей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подготовительной группы 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конец учебного года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19256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219256" cy="5721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217443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результате использования нейропсихологических методов в коррекционной работе по преодолению речевых нарушений, у детей отмечается повышение концентрации внимания и его устойчивости, формирование усидчивости, совершенствование графомоторных навыков, повышение произвольности и самостоятельности, улучшение поведения.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60648"/>
            <a:ext cx="8147248" cy="5865515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Проблема исследования: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влияние нейропсихологических приёмов на коррекцию ВПФ у дошкольников с ТНР.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Цель исследования: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изучение особенностей высших психических функций у дошкольников с ТНР и коррекция ВПФ средствами нейропсихологических упражнений и игр.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Объект исследования: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высшие психические функции у дошкольников с тяжелыми нарушениями речи.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коррекция ВПФ средствами нейропсихологических упражнений и игр у детей старшего дошкольного возраста с тяжёлыми нарушениями речи.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Гипотеза исследования: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использование нейропсихологических приёмов в коррекционной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работе учителя - логопеда,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проводимой с детьми с ТНР, повышает ее эффективность.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572149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Цель, объект, предмет, гипотеза исследования позволили определить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Изучить литературу по теме исследования.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Подобрать диагностические методики для выявления особенностей высших психических функций у дошкольников с ТНР.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Разработать и апробировать систему коррекционных занятий с включением нейропсихологические игр и упражнений.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Методы исследования: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Изучение теоретических источников;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Изучение медицинской и педагогической документации;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Педагогическое исследование;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Качественный анализ и количественная обработка результатов исследования.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>
            <a:normAutofit fontScale="77500" lnSpcReduction="20000"/>
          </a:bodyPr>
          <a:lstStyle/>
          <a:p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Теоретико-методологическая основа исследования: 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принцип динамической локализации психических функций (А.Р. 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Лурия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положение Л.С. Выготского о системе коррекционного дефекта;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концепция  нейропсихологического  и психофизиологического сопровождение обучения (Сиротюк А.Л.);  нейропсихологическая коррекция в детском возрасте, метод замещающего онтогенеза (Семенович А.В.); нейропсихологическая диагностика и коррекция в детском возрасте (Семенович А.В.); комплексная нейропсихологическая коррекция и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абилитация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отклоняющегося развития (Семенович А.В.); методика «Гимнастика мозга»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Деннисон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П.И.).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lnSpcReduction="1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Практическая значимость: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изложенный в работе опыт применения нейропсихологических приёмов, игр и упражнений, может быть использован дефектологами, воспитателями комбинированных групп, родителями и логопедами ДОУ.</a:t>
            </a:r>
          </a:p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База исследования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Муниципальное бюджетное дошкольное образовательное учреждения Городского округа «город Ирбит» Свердловской области «Детский сад №20. Группа комбинированная.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7404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термины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361459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Высшая психическая функция - теоретическое понятие, введенное Л.С.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Выготским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обозначающее сложные психические процессы, социальные по своему формированию, которые опосредствованы и за счет этого произвольны.</a:t>
            </a:r>
          </a:p>
          <a:p>
            <a:pPr algn="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Л.С.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Нейропсихология – наука, которая изучает психические процессы: восприятие, внимание, пространственную ориентацию, речь, память, эмоциональное реагирование, моторику.      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Лурия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А.Р.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ТНР – это стойкие специфические отклонения в формировании всех компонентов речи (грамматического строя, звукопроизношения, фонематических процессов и т.д.)          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НищеваН.В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Целью диагностической работы является своевременное выявление проблем и трудностей, причин отклонений в развитии детей, определение компенсаторных возможностей. Диагностика проводится 2 раза в год со 2 по 13 сентября и с 18 по 29 мая, с целью определения начального уровня развития и уровня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обучаемости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Данная методика обследования, проведена на базе Муниципального бюджетного дошкольного образовательного учреждения Городского округа «город Ирбит» Свердловской области «Детский сад №20. Группа комбинированная.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Карта обследования составлена на основе:</a:t>
            </a:r>
          </a:p>
          <a:p>
            <a:pPr lvl="3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ГОУ ДПО(ПК)С «Марийский институт образования», «Диагностика в коррекционном образовательном учреждении»,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Й-ола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2006 г.</a:t>
            </a:r>
          </a:p>
          <a:p>
            <a:pPr lvl="3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«Методика обследования мышления, памяти, внимания и восприятия», А.Р.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Лурия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А.Н. Леонтьев, М.А.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Косицына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3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МОУ ЦПМСС «Лабиринт» «Организация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ДОУ», Волжск, 2007 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931224" cy="5809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итоге на начало года у детей низкий уровень развития, это показала диаграмма. Диаграмма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№1.1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597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Отчёт по самообразованию учителя - логопеда по теме: «НЕЙРОПСИХОЛОГИЧЕСКОЕ СОПРОВОЖДЕНИЕ  И РАЗВИТИЕ ДЕТЕЙ СТАРШЕГО ДОШКОЛЬНОГО ВОЗРАСТА С ТЯЖЁЛЫМИ НАРУШЕНИЯМИ РЕЧИ»                                                                                                                                                Исполнитель:                                                                                                Альшевская Ольга Александровна           </vt:lpstr>
      <vt:lpstr>Слайд 2</vt:lpstr>
      <vt:lpstr>Слайд 3</vt:lpstr>
      <vt:lpstr>Слайд 4</vt:lpstr>
      <vt:lpstr>Слайд 5</vt:lpstr>
      <vt:lpstr>Основные термины</vt:lpstr>
      <vt:lpstr>Слайд 7</vt:lpstr>
      <vt:lpstr>Слайд 8</vt:lpstr>
      <vt:lpstr>  В итоге на начало года у детей низкий уровень развития, это показала диаграмма. Диаграмма №1.1.</vt:lpstr>
      <vt:lpstr> </vt:lpstr>
      <vt:lpstr>Лист оценки детей подготовительной группы на конец учебного года </vt:lpstr>
      <vt:lpstr>Слайд 12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НЕЙРОПСИХОЛОГИЧЕСКОЕ СОПРОВОЖДЕНИЕ  И РАЗВИТИЕ ДЕТЕЙ СТАРШЕГО ДОШКОЛЬНОГО ВОЗРАСТА С ТЯЖЁЛЫМИ НАРУШЕНИЯМИ РЕЧИ   Итоговая аттестационная работа по программе профессиональной переподготовки «Дефектология»                                                                                                                                       Исполнитель:                                                                                                Альшевская Ольга Александровна                                                                                                                       Научный руководитель:                                                                                                      Юдина Валерия Александровна     Шадринск-2023          </dc:title>
  <dc:creator>722</dc:creator>
  <cp:lastModifiedBy>22</cp:lastModifiedBy>
  <cp:revision>9</cp:revision>
  <dcterms:created xsi:type="dcterms:W3CDTF">2023-05-04T16:12:43Z</dcterms:created>
  <dcterms:modified xsi:type="dcterms:W3CDTF">2023-05-31T04:35:17Z</dcterms:modified>
</cp:coreProperties>
</file>